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3" d="100"/>
          <a:sy n="73" d="100"/>
        </p:scale>
        <p:origin x="466"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8902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Tm="10000">
        <p:split orient="vert"/>
      </p:transition>
    </mc:Choice>
    <mc:Fallback xmlns="">
      <p:transition spd="slow" advTm="10000">
        <p:split orient="vert"/>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xmlns:p14="http://schemas.microsoft.com/office/powerpoint/2010/main">
    <mc:Choice Requires="p14">
      <p:transition spd="slow" p14:dur="1500" advTm="10000">
        <p:split orient="vert"/>
      </p:transition>
    </mc:Choice>
    <mc:Fallback xmlns="">
      <p:transition spd="slow" advTm="10000">
        <p:split orient="vert"/>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amma.app" TargetMode="External"/><Relationship Id="rId3" Type="http://schemas.openxmlformats.org/officeDocument/2006/relationships/slideLayout" Target="../slideLayouts/slideLayout1.xml"/><Relationship Id="rId7" Type="http://schemas.openxmlformats.org/officeDocument/2006/relationships/image" Target="../media/image3.png"/><Relationship Id="rId2" Type="http://schemas.microsoft.com/office/2007/relationships/media" Target="../media/media1.m4a"/><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image" Target="../media/image5.png"/><Relationship Id="rId4" Type="http://schemas.openxmlformats.org/officeDocument/2006/relationships/notesSlide" Target="../notesSlides/notesSlide1.xm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amma.app"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amma.app" TargetMode="Externa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5"/>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6"/>
          <a:stretch>
            <a:fillRect/>
          </a:stretch>
        </p:blipFill>
        <p:spPr>
          <a:xfrm>
            <a:off x="9151620" y="0"/>
            <a:ext cx="5486400" cy="8229600"/>
          </a:xfrm>
          <a:prstGeom prst="rect">
            <a:avLst/>
          </a:prstGeom>
        </p:spPr>
      </p:pic>
      <p:sp>
        <p:nvSpPr>
          <p:cNvPr id="5" name="Text 1"/>
          <p:cNvSpPr/>
          <p:nvPr/>
        </p:nvSpPr>
        <p:spPr>
          <a:xfrm>
            <a:off x="833199" y="1001554"/>
            <a:ext cx="7477601" cy="3832860"/>
          </a:xfrm>
          <a:prstGeom prst="rect">
            <a:avLst/>
          </a:prstGeom>
          <a:noFill/>
          <a:ln/>
        </p:spPr>
        <p:txBody>
          <a:bodyPr wrap="square" rtlCol="0" anchor="t"/>
          <a:lstStyle/>
          <a:p>
            <a:pPr marL="0" indent="0">
              <a:lnSpc>
                <a:spcPts val="7545"/>
              </a:lnSpc>
              <a:buNone/>
            </a:pPr>
            <a:r>
              <a:rPr lang="en-US" sz="6036" b="1" dirty="0">
                <a:solidFill>
                  <a:srgbClr val="F0F4F1"/>
                </a:solidFill>
                <a:latin typeface="Syne" pitchFamily="34" charset="0"/>
                <a:ea typeface="Syne" pitchFamily="34" charset="-122"/>
                <a:cs typeface="Syne" pitchFamily="34" charset="-120"/>
              </a:rPr>
              <a:t>Numerology: Unveiling the Hidden Meanings</a:t>
            </a:r>
            <a:endParaRPr lang="en-US" sz="6036" dirty="0"/>
          </a:p>
        </p:txBody>
      </p:sp>
      <p:sp>
        <p:nvSpPr>
          <p:cNvPr id="6" name="Text 2"/>
          <p:cNvSpPr/>
          <p:nvPr/>
        </p:nvSpPr>
        <p:spPr>
          <a:xfrm>
            <a:off x="833199" y="5167670"/>
            <a:ext cx="7477601" cy="1421606"/>
          </a:xfrm>
          <a:prstGeom prst="rect">
            <a:avLst/>
          </a:prstGeom>
          <a:noFill/>
          <a:ln/>
        </p:spPr>
        <p:txBody>
          <a:bodyPr wrap="square" rtlCol="0" anchor="t"/>
          <a:lstStyle/>
          <a:p>
            <a:pPr marL="0" indent="0">
              <a:lnSpc>
                <a:spcPts val="2799"/>
              </a:lnSpc>
              <a:buNone/>
            </a:pPr>
            <a:r>
              <a:rPr lang="en-US" sz="1750" dirty="0">
                <a:solidFill>
                  <a:srgbClr val="D7E5D8"/>
                </a:solidFill>
                <a:latin typeface="Syne" pitchFamily="34" charset="0"/>
                <a:ea typeface="Syne" pitchFamily="34" charset="-122"/>
                <a:cs typeface="Syne" pitchFamily="34" charset="-120"/>
              </a:rPr>
              <a:t>Numerology is a profound system that uncovers the intricate connections between numbers and our lives. By exploring the hidden meanings within these numerical patterns, we can gain profound insights into our core essence, personality, life path, and spiritual journey.</a:t>
            </a:r>
            <a:endParaRPr lang="en-US" sz="1750" dirty="0"/>
          </a:p>
        </p:txBody>
      </p:sp>
      <p:sp>
        <p:nvSpPr>
          <p:cNvPr id="7" name="Shape 3"/>
          <p:cNvSpPr/>
          <p:nvPr/>
        </p:nvSpPr>
        <p:spPr>
          <a:xfrm>
            <a:off x="833199" y="6855857"/>
            <a:ext cx="355402" cy="355402"/>
          </a:xfrm>
          <a:prstGeom prst="roundRect">
            <a:avLst>
              <a:gd name="adj" fmla="val 25726039"/>
            </a:avLst>
          </a:prstGeom>
          <a:noFill/>
          <a:ln w="7620">
            <a:solidFill>
              <a:srgbClr val="FFFFFF"/>
            </a:solidFill>
            <a:prstDash val="solid"/>
          </a:ln>
        </p:spPr>
      </p:sp>
      <p:pic>
        <p:nvPicPr>
          <p:cNvPr id="8" name="Image 2" descr="preencoded.png"/>
          <p:cNvPicPr>
            <a:picLocks noChangeAspect="1"/>
          </p:cNvPicPr>
          <p:nvPr/>
        </p:nvPicPr>
        <p:blipFill>
          <a:blip r:embed="rId7"/>
          <a:stretch>
            <a:fillRect/>
          </a:stretch>
        </p:blipFill>
        <p:spPr>
          <a:xfrm>
            <a:off x="840819" y="6863477"/>
            <a:ext cx="340162" cy="340162"/>
          </a:xfrm>
          <a:prstGeom prst="rect">
            <a:avLst/>
          </a:prstGeom>
        </p:spPr>
      </p:pic>
      <p:sp>
        <p:nvSpPr>
          <p:cNvPr id="9" name="Text 4"/>
          <p:cNvSpPr/>
          <p:nvPr/>
        </p:nvSpPr>
        <p:spPr>
          <a:xfrm>
            <a:off x="1299686" y="6839188"/>
            <a:ext cx="3058716" cy="388858"/>
          </a:xfrm>
          <a:prstGeom prst="rect">
            <a:avLst/>
          </a:prstGeom>
          <a:noFill/>
          <a:ln/>
        </p:spPr>
        <p:txBody>
          <a:bodyPr wrap="none" rtlCol="0" anchor="t"/>
          <a:lstStyle/>
          <a:p>
            <a:pPr marL="0" indent="0" algn="l">
              <a:lnSpc>
                <a:spcPts val="3062"/>
              </a:lnSpc>
              <a:buNone/>
            </a:pPr>
            <a:r>
              <a:rPr lang="en-US" sz="2187" b="1" dirty="0">
                <a:solidFill>
                  <a:srgbClr val="D7E5D8"/>
                </a:solidFill>
                <a:latin typeface="Syne" pitchFamily="34" charset="0"/>
                <a:ea typeface="Syne" pitchFamily="34" charset="-122"/>
                <a:cs typeface="Syne" pitchFamily="34" charset="-120"/>
              </a:rPr>
              <a:t>by krupesh engineer</a:t>
            </a:r>
            <a:endParaRPr lang="en-US" sz="2187" dirty="0"/>
          </a:p>
        </p:txBody>
      </p:sp>
      <p:pic>
        <p:nvPicPr>
          <p:cNvPr id="10" name="Image 3" descr="preencoded.png">
            <a:hlinkClick r:id="rId8"/>
          </p:cNvPr>
          <p:cNvPicPr>
            <a:picLocks noChangeAspect="1"/>
          </p:cNvPicPr>
          <p:nvPr/>
        </p:nvPicPr>
        <p:blipFill>
          <a:blip r:embed="rId9"/>
          <a:stretch>
            <a:fillRect/>
          </a:stretch>
        </p:blipFill>
        <p:spPr>
          <a:xfrm>
            <a:off x="12242153" y="7589520"/>
            <a:ext cx="2296807" cy="548640"/>
          </a:xfrm>
          <a:prstGeom prst="rect">
            <a:avLst/>
          </a:prstGeom>
        </p:spPr>
      </p:pic>
      <p:pic>
        <p:nvPicPr>
          <p:cNvPr id="11" name="DKD Mahadev OST 11 Shiv Tandav Theme">
            <a:hlinkClick r:id="" action="ppaction://media"/>
          </p:cNvPr>
          <p:cNvPicPr>
            <a:picLocks noChangeAspect="1"/>
          </p:cNvPicPr>
          <p:nvPr>
            <a:audioFile r:link="rId1"/>
            <p:extLst>
              <p:ext uri="{DAA4B4D4-6D71-4841-9C94-3DE7FCFB9230}">
                <p14:media xmlns:p14="http://schemas.microsoft.com/office/powerpoint/2010/main" r:embed="rId2">
                  <p14:trim st="3600" end="9134"/>
                </p14:media>
              </p:ext>
            </p:extLst>
          </p:nvPr>
        </p:nvPicPr>
        <p:blipFill>
          <a:blip r:embed="rId10"/>
          <a:stretch>
            <a:fillRect/>
          </a:stretch>
        </p:blipFill>
        <p:spPr>
          <a:xfrm>
            <a:off x="8384518" y="7589520"/>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11000">
        <p:fade/>
      </p:transition>
    </mc:Choice>
    <mc:Fallback>
      <p:transition spd="med" advTm="1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6" repeatCount="indefinite" fill="hold" display="0">
                  <p:stCondLst>
                    <p:cond delay="indefinite"/>
                  </p:stCondLst>
                  <p:endCondLst>
                    <p:cond evt="onStopAudio" delay="0">
                      <p:tgtEl>
                        <p:sldTgt/>
                      </p:tgtEl>
                    </p:cond>
                  </p:endCondLst>
                </p:cTn>
                <p:tgtEl>
                  <p:spTgt spid="11"/>
                </p:tgtEl>
              </p:cMediaNode>
            </p:audio>
          </p:childTnLst>
        </p:cTn>
      </p:par>
    </p:tnLst>
    <p:bldLst>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500354" y="277654"/>
            <a:ext cx="4788932" cy="7674292"/>
          </a:xfrm>
          <a:prstGeom prst="rect">
            <a:avLst/>
          </a:prstGeom>
        </p:spPr>
      </p:pic>
      <p:sp>
        <p:nvSpPr>
          <p:cNvPr id="6" name="Text 1"/>
          <p:cNvSpPr/>
          <p:nvPr/>
        </p:nvSpPr>
        <p:spPr>
          <a:xfrm>
            <a:off x="833199" y="1190506"/>
            <a:ext cx="7477601" cy="2777490"/>
          </a:xfrm>
          <a:prstGeom prst="rect">
            <a:avLst/>
          </a:prstGeom>
          <a:noFill/>
          <a:ln/>
        </p:spPr>
        <p:txBody>
          <a:bodyPr wrap="square" rtlCol="0" anchor="t"/>
          <a:lstStyle/>
          <a:p>
            <a:pPr marL="0" indent="0">
              <a:lnSpc>
                <a:spcPts val="5468"/>
              </a:lnSpc>
              <a:buNone/>
            </a:pPr>
            <a:r>
              <a:rPr lang="en-US" sz="4374" b="1" dirty="0">
                <a:solidFill>
                  <a:srgbClr val="F0F4F1"/>
                </a:solidFill>
                <a:latin typeface="Syne" pitchFamily="34" charset="0"/>
                <a:ea typeface="Syne" pitchFamily="34" charset="-122"/>
                <a:cs typeface="Syne" pitchFamily="34" charset="-120"/>
              </a:rPr>
              <a:t>Discovering Your Unique Numerological Profile</a:t>
            </a:r>
            <a:endParaRPr lang="en-US" sz="4374" dirty="0"/>
          </a:p>
        </p:txBody>
      </p:sp>
      <p:sp>
        <p:nvSpPr>
          <p:cNvPr id="7" name="Text 2"/>
          <p:cNvSpPr/>
          <p:nvPr/>
        </p:nvSpPr>
        <p:spPr>
          <a:xfrm>
            <a:off x="833199" y="4301252"/>
            <a:ext cx="7477601" cy="1421606"/>
          </a:xfrm>
          <a:prstGeom prst="rect">
            <a:avLst/>
          </a:prstGeom>
          <a:noFill/>
          <a:ln/>
        </p:spPr>
        <p:txBody>
          <a:bodyPr wrap="square" rtlCol="0" anchor="t"/>
          <a:lstStyle/>
          <a:p>
            <a:pPr marL="0" indent="0">
              <a:lnSpc>
                <a:spcPts val="2799"/>
              </a:lnSpc>
              <a:buNone/>
            </a:pPr>
            <a:r>
              <a:rPr lang="en-US" sz="1750" dirty="0">
                <a:solidFill>
                  <a:srgbClr val="D7E5D8"/>
                </a:solidFill>
                <a:latin typeface="Syne" pitchFamily="34" charset="0"/>
                <a:ea typeface="Syne" pitchFamily="34" charset="-122"/>
                <a:cs typeface="Syne" pitchFamily="34" charset="-120"/>
              </a:rPr>
              <a:t>Your numerological profile is a tapestry of insights that unveils the intricate patterns underlying your life. By exploring the harmony and interplay of your driver, personality, conductor, soul urge, and maturity numbers, you can unlock a profound understanding of your true self.</a:t>
            </a:r>
            <a:endParaRPr lang="en-US" sz="1750" dirty="0"/>
          </a:p>
        </p:txBody>
      </p:sp>
      <p:sp>
        <p:nvSpPr>
          <p:cNvPr id="8" name="Text 3"/>
          <p:cNvSpPr/>
          <p:nvPr/>
        </p:nvSpPr>
        <p:spPr>
          <a:xfrm>
            <a:off x="833199" y="5972770"/>
            <a:ext cx="7477601" cy="1066205"/>
          </a:xfrm>
          <a:prstGeom prst="rect">
            <a:avLst/>
          </a:prstGeom>
          <a:noFill/>
          <a:ln/>
        </p:spPr>
        <p:txBody>
          <a:bodyPr wrap="square" rtlCol="0" anchor="t"/>
          <a:lstStyle/>
          <a:p>
            <a:pPr marL="0" indent="0">
              <a:lnSpc>
                <a:spcPts val="2799"/>
              </a:lnSpc>
              <a:buNone/>
            </a:pPr>
            <a:r>
              <a:rPr lang="en-US" sz="1750" dirty="0">
                <a:solidFill>
                  <a:srgbClr val="D7E5D8"/>
                </a:solidFill>
                <a:latin typeface="Syne" pitchFamily="34" charset="0"/>
                <a:ea typeface="Syne" pitchFamily="34" charset="-122"/>
                <a:cs typeface="Syne" pitchFamily="34" charset="-120"/>
              </a:rPr>
              <a:t>Embrace this holistic journey of self-discovery, and let the wisdom of numerology guide you towards living an authentic, purpose-driven existence that aligns with your deepest aspirations.</a:t>
            </a:r>
            <a:endParaRPr lang="en-US" sz="1750" dirty="0"/>
          </a:p>
        </p:txBody>
      </p:sp>
      <p:pic>
        <p:nvPicPr>
          <p:cNvPr id="9"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1000">
        <p14:shred/>
      </p:transition>
    </mc:Choice>
    <mc:Fallback>
      <p:transition spd="slow" advTm="1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randombar(horizontal)">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heel(1)">
                                      <p:cBhvr>
                                        <p:cTn id="20" dur="10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circle(in)">
                                      <p:cBhvr>
                                        <p:cTn id="25"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sp>
        <p:nvSpPr>
          <p:cNvPr id="4" name="Text 1"/>
          <p:cNvSpPr/>
          <p:nvPr/>
        </p:nvSpPr>
        <p:spPr>
          <a:xfrm>
            <a:off x="2037993" y="2317909"/>
            <a:ext cx="10554414" cy="2083118"/>
          </a:xfrm>
          <a:prstGeom prst="rect">
            <a:avLst/>
          </a:prstGeom>
          <a:noFill/>
          <a:ln/>
        </p:spPr>
        <p:txBody>
          <a:bodyPr wrap="square" rtlCol="0" anchor="t"/>
          <a:lstStyle/>
          <a:p>
            <a:pPr marL="0" indent="0">
              <a:lnSpc>
                <a:spcPts val="5468"/>
              </a:lnSpc>
              <a:buNone/>
            </a:pPr>
            <a:r>
              <a:rPr lang="en-US" sz="4374" b="1" dirty="0">
                <a:solidFill>
                  <a:srgbClr val="F0F4F1"/>
                </a:solidFill>
                <a:latin typeface="Syne" pitchFamily="34" charset="0"/>
                <a:ea typeface="Syne" pitchFamily="34" charset="-122"/>
                <a:cs typeface="Syne" pitchFamily="34" charset="-120"/>
              </a:rPr>
              <a:t>Driver Number: Understanding Your Core Essence</a:t>
            </a:r>
            <a:endParaRPr lang="en-US" sz="4374" dirty="0"/>
          </a:p>
        </p:txBody>
      </p:sp>
      <p:sp>
        <p:nvSpPr>
          <p:cNvPr id="5" name="Text 2"/>
          <p:cNvSpPr/>
          <p:nvPr/>
        </p:nvSpPr>
        <p:spPr>
          <a:xfrm>
            <a:off x="2037993" y="4845368"/>
            <a:ext cx="10554414" cy="1066205"/>
          </a:xfrm>
          <a:prstGeom prst="rect">
            <a:avLst/>
          </a:prstGeom>
          <a:noFill/>
          <a:ln/>
        </p:spPr>
        <p:txBody>
          <a:bodyPr wrap="square" rtlCol="0" anchor="t"/>
          <a:lstStyle/>
          <a:p>
            <a:pPr marL="0" indent="0">
              <a:lnSpc>
                <a:spcPts val="2799"/>
              </a:lnSpc>
              <a:buNone/>
            </a:pPr>
            <a:r>
              <a:rPr lang="en-US" sz="1750" dirty="0">
                <a:solidFill>
                  <a:srgbClr val="D7E5D8"/>
                </a:solidFill>
                <a:latin typeface="Syne" pitchFamily="34" charset="0"/>
                <a:ea typeface="Syne" pitchFamily="34" charset="-122"/>
                <a:cs typeface="Syne" pitchFamily="34" charset="-120"/>
              </a:rPr>
              <a:t>Your driver number is a powerful numerological symbol that reveals the core of who you are. It represents your innate talents, natural strengths, and the fundamental energies that drive your life. This number provides insight into your deepest motivations, guiding you towards fulfillment and self-actualization.</a:t>
            </a:r>
            <a:endParaRPr lang="en-US" sz="1750" dirty="0"/>
          </a:p>
        </p:txBody>
      </p:sp>
      <p:pic>
        <p:nvPicPr>
          <p:cNvPr id="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11000">
        <p:split orient="vert"/>
      </p:transition>
    </mc:Choice>
    <mc:Fallback>
      <p:transition spd="slow" advTm="11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4"/>
                                        </p:tgtEl>
                                        <p:attrNameLst>
                                          <p:attrName>r</p:attrName>
                                        </p:attrNameLst>
                                      </p:cBhvr>
                                    </p:animRot>
                                    <p:animRot by="-240000">
                                      <p:cBhvr>
                                        <p:cTn id="7" dur="200" fill="hold">
                                          <p:stCondLst>
                                            <p:cond delay="200"/>
                                          </p:stCondLst>
                                        </p:cTn>
                                        <p:tgtEl>
                                          <p:spTgt spid="4"/>
                                        </p:tgtEl>
                                        <p:attrNameLst>
                                          <p:attrName>r</p:attrName>
                                        </p:attrNameLst>
                                      </p:cBhvr>
                                    </p:animRot>
                                    <p:animRot by="240000">
                                      <p:cBhvr>
                                        <p:cTn id="8" dur="200" fill="hold">
                                          <p:stCondLst>
                                            <p:cond delay="400"/>
                                          </p:stCondLst>
                                        </p:cTn>
                                        <p:tgtEl>
                                          <p:spTgt spid="4"/>
                                        </p:tgtEl>
                                        <p:attrNameLst>
                                          <p:attrName>r</p:attrName>
                                        </p:attrNameLst>
                                      </p:cBhvr>
                                    </p:animRot>
                                    <p:animRot by="-240000">
                                      <p:cBhvr>
                                        <p:cTn id="9" dur="200" fill="hold">
                                          <p:stCondLst>
                                            <p:cond delay="600"/>
                                          </p:stCondLst>
                                        </p:cTn>
                                        <p:tgtEl>
                                          <p:spTgt spid="4"/>
                                        </p:tgtEl>
                                        <p:attrNameLst>
                                          <p:attrName>r</p:attrName>
                                        </p:attrNameLst>
                                      </p:cBhvr>
                                    </p:animRot>
                                    <p:animRot by="120000">
                                      <p:cBhvr>
                                        <p:cTn id="10" dur="200" fill="hold">
                                          <p:stCondLst>
                                            <p:cond delay="800"/>
                                          </p:stCondLst>
                                        </p:cTn>
                                        <p:tgtEl>
                                          <p:spTgt spid="4"/>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45"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ppt_w</p:attrName>
                                        </p:attrNameLst>
                                      </p:cBhvr>
                                      <p:tavLst>
                                        <p:tav tm="0" fmla="#ppt_w*sin(2.5*pi*$)">
                                          <p:val>
                                            <p:fltVal val="0"/>
                                          </p:val>
                                        </p:tav>
                                        <p:tav tm="100000">
                                          <p:val>
                                            <p:fltVal val="1"/>
                                          </p:val>
                                        </p:tav>
                                      </p:tavLst>
                                    </p:anim>
                                    <p:anim calcmode="lin" valueType="num">
                                      <p:cBhvr>
                                        <p:cTn id="17" dur="1000" fill="hold"/>
                                        <p:tgtEl>
                                          <p:spTgt spid="5"/>
                                        </p:tgtEl>
                                        <p:attrNameLst>
                                          <p:attrName>ppt_h</p:attrName>
                                        </p:attrNameLst>
                                      </p:cBhvr>
                                      <p:tavLst>
                                        <p:tav tm="0">
                                          <p:val>
                                            <p:strVal val="#ppt_h"/>
                                          </p:val>
                                        </p:tav>
                                        <p:tav tm="100000">
                                          <p:val>
                                            <p:strVal val="#ppt_h"/>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xit" presetSubtype="10" fill="hold" nodeType="clickEffect">
                                  <p:stCondLst>
                                    <p:cond delay="0"/>
                                  </p:stCondLst>
                                  <p:childTnLst>
                                    <p:animEffect transition="out" filter="randombar(horizontal)">
                                      <p:cBhvr>
                                        <p:cTn id="21" dur="500"/>
                                        <p:tgtEl>
                                          <p:spTgt spid="3"/>
                                        </p:tgtEl>
                                      </p:cBhvr>
                                    </p:animEffect>
                                    <p:set>
                                      <p:cBhvr>
                                        <p:cTn id="22"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0" y="-73573"/>
            <a:ext cx="14630400" cy="2777490"/>
          </a:xfrm>
          <a:prstGeom prst="rect">
            <a:avLst/>
          </a:prstGeom>
        </p:spPr>
      </p:pic>
      <p:sp>
        <p:nvSpPr>
          <p:cNvPr id="5" name="Text 1"/>
          <p:cNvSpPr/>
          <p:nvPr/>
        </p:nvSpPr>
        <p:spPr>
          <a:xfrm>
            <a:off x="2037993" y="3762256"/>
            <a:ext cx="10554414" cy="2083118"/>
          </a:xfrm>
          <a:prstGeom prst="rect">
            <a:avLst/>
          </a:prstGeom>
          <a:noFill/>
          <a:ln/>
        </p:spPr>
        <p:txBody>
          <a:bodyPr wrap="square" rtlCol="0" anchor="t"/>
          <a:lstStyle/>
          <a:p>
            <a:pPr marL="0" indent="0">
              <a:lnSpc>
                <a:spcPts val="5468"/>
              </a:lnSpc>
              <a:buNone/>
            </a:pPr>
            <a:r>
              <a:rPr lang="en-US" sz="4374" b="1" dirty="0">
                <a:solidFill>
                  <a:srgbClr val="F0F4F1"/>
                </a:solidFill>
                <a:latin typeface="Syne" pitchFamily="34" charset="0"/>
                <a:ea typeface="Syne" pitchFamily="34" charset="-122"/>
                <a:cs typeface="Syne" pitchFamily="34" charset="-120"/>
              </a:rPr>
              <a:t>Personality Number: Revealing Your Public Persona</a:t>
            </a:r>
            <a:endParaRPr lang="en-US" sz="4374" dirty="0"/>
          </a:p>
        </p:txBody>
      </p:sp>
      <p:sp>
        <p:nvSpPr>
          <p:cNvPr id="6" name="Text 2"/>
          <p:cNvSpPr/>
          <p:nvPr/>
        </p:nvSpPr>
        <p:spPr>
          <a:xfrm>
            <a:off x="2037993" y="6178629"/>
            <a:ext cx="10554414" cy="1066205"/>
          </a:xfrm>
          <a:prstGeom prst="rect">
            <a:avLst/>
          </a:prstGeom>
          <a:noFill/>
          <a:ln/>
        </p:spPr>
        <p:txBody>
          <a:bodyPr wrap="square" rtlCol="0" anchor="t"/>
          <a:lstStyle/>
          <a:p>
            <a:pPr marL="0" indent="0">
              <a:lnSpc>
                <a:spcPts val="2799"/>
              </a:lnSpc>
              <a:buNone/>
            </a:pPr>
            <a:r>
              <a:rPr lang="en-US" sz="1750" dirty="0">
                <a:solidFill>
                  <a:srgbClr val="D7E5D8"/>
                </a:solidFill>
                <a:latin typeface="Syne" pitchFamily="34" charset="0"/>
                <a:ea typeface="Syne" pitchFamily="34" charset="-122"/>
                <a:cs typeface="Syne" pitchFamily="34" charset="-120"/>
              </a:rPr>
              <a:t>Your personality number is a window into how you present yourself to the world. It reflects the traits and behaviors you consciously project, shaping the impression you make on others. This number can indicate your social skills, communication style, and the ways you navigate relationships and professional settings.</a:t>
            </a:r>
            <a:endParaRPr lang="en-US" sz="1750" dirty="0"/>
          </a:p>
        </p:txBody>
      </p:sp>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transition spd="slow" advTm="1100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xit" presetSubtype="2" fill="hold" grpId="0" nodeType="clickEffect">
                                  <p:stCondLst>
                                    <p:cond delay="0"/>
                                  </p:stCondLst>
                                  <p:childTnLst>
                                    <p:animEffect transition="out" filter="wheel(2)">
                                      <p:cBhvr>
                                        <p:cTn id="11" dur="1000"/>
                                        <p:tgtEl>
                                          <p:spTgt spid="6"/>
                                        </p:tgtEl>
                                      </p:cBhvr>
                                    </p:animEffect>
                                    <p:set>
                                      <p:cBhvr>
                                        <p:cTn id="12" dur="1" fill="hold">
                                          <p:stCondLst>
                                            <p:cond delay="999"/>
                                          </p:stCondLst>
                                        </p:cTn>
                                        <p:tgtEl>
                                          <p:spTgt spid="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27" presetClass="emph" presetSubtype="0" fill="remove" grpId="0" nodeType="clickEffect">
                                  <p:stCondLst>
                                    <p:cond delay="0"/>
                                  </p:stCondLst>
                                  <p:childTnLst>
                                    <p:animClr clrSpc="rgb" dir="cw">
                                      <p:cBhvr override="childStyle">
                                        <p:cTn id="16" dur="125" autoRev="1" fill="remove"/>
                                        <p:tgtEl>
                                          <p:spTgt spid="5"/>
                                        </p:tgtEl>
                                        <p:attrNameLst>
                                          <p:attrName>style.color</p:attrName>
                                        </p:attrNameLst>
                                      </p:cBhvr>
                                      <p:to>
                                        <a:schemeClr val="bg1"/>
                                      </p:to>
                                    </p:animClr>
                                    <p:animClr clrSpc="rgb" dir="cw">
                                      <p:cBhvr>
                                        <p:cTn id="17" dur="125" autoRev="1" fill="remove"/>
                                        <p:tgtEl>
                                          <p:spTgt spid="5"/>
                                        </p:tgtEl>
                                        <p:attrNameLst>
                                          <p:attrName>fillcolor</p:attrName>
                                        </p:attrNameLst>
                                      </p:cBhvr>
                                      <p:to>
                                        <a:schemeClr val="bg1"/>
                                      </p:to>
                                    </p:animClr>
                                    <p:set>
                                      <p:cBhvr>
                                        <p:cTn id="18" dur="125" autoRev="1" fill="remove"/>
                                        <p:tgtEl>
                                          <p:spTgt spid="5"/>
                                        </p:tgtEl>
                                        <p:attrNameLst>
                                          <p:attrName>fill.type</p:attrName>
                                        </p:attrNameLst>
                                      </p:cBhvr>
                                      <p:to>
                                        <p:strVal val="solid"/>
                                      </p:to>
                                    </p:set>
                                    <p:set>
                                      <p:cBhvr>
                                        <p:cTn id="19" dur="125" autoRev="1" fill="remove"/>
                                        <p:tgtEl>
                                          <p:spTgt spid="5"/>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1021"/>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pic>
        <p:nvPicPr>
          <p:cNvPr id="5" name="Image 2" descr="preencoded.png"/>
          <p:cNvPicPr>
            <a:picLocks noChangeAspect="1"/>
          </p:cNvPicPr>
          <p:nvPr/>
        </p:nvPicPr>
        <p:blipFill>
          <a:blip r:embed="rId5"/>
          <a:stretch>
            <a:fillRect/>
          </a:stretch>
        </p:blipFill>
        <p:spPr>
          <a:xfrm>
            <a:off x="246578" y="1986439"/>
            <a:ext cx="3149084" cy="4256603"/>
          </a:xfrm>
          <a:prstGeom prst="rect">
            <a:avLst/>
          </a:prstGeom>
        </p:spPr>
      </p:pic>
      <p:sp>
        <p:nvSpPr>
          <p:cNvPr id="6" name="Text 1"/>
          <p:cNvSpPr/>
          <p:nvPr/>
        </p:nvSpPr>
        <p:spPr>
          <a:xfrm>
            <a:off x="4420195" y="560427"/>
            <a:ext cx="9447609" cy="1906310"/>
          </a:xfrm>
          <a:prstGeom prst="rect">
            <a:avLst/>
          </a:prstGeom>
          <a:noFill/>
          <a:ln/>
        </p:spPr>
        <p:txBody>
          <a:bodyPr wrap="square" rtlCol="0" anchor="t"/>
          <a:lstStyle/>
          <a:p>
            <a:pPr marL="0" indent="0">
              <a:lnSpc>
                <a:spcPts val="5004"/>
              </a:lnSpc>
              <a:buNone/>
            </a:pPr>
            <a:r>
              <a:rPr lang="en-US" sz="4003" b="1" dirty="0">
                <a:solidFill>
                  <a:srgbClr val="F0F4F1"/>
                </a:solidFill>
                <a:latin typeface="Syne" pitchFamily="34" charset="0"/>
                <a:ea typeface="Syne" pitchFamily="34" charset="-122"/>
                <a:cs typeface="Syne" pitchFamily="34" charset="-120"/>
              </a:rPr>
              <a:t>Conductor Number: Guiding Your Life's Journey</a:t>
            </a:r>
            <a:endParaRPr lang="en-US" sz="4003" dirty="0"/>
          </a:p>
        </p:txBody>
      </p:sp>
      <p:sp>
        <p:nvSpPr>
          <p:cNvPr id="7" name="Shape 2"/>
          <p:cNvSpPr/>
          <p:nvPr/>
        </p:nvSpPr>
        <p:spPr>
          <a:xfrm>
            <a:off x="4704993" y="2771775"/>
            <a:ext cx="40600" cy="4897279"/>
          </a:xfrm>
          <a:prstGeom prst="roundRect">
            <a:avLst>
              <a:gd name="adj" fmla="val 225409"/>
            </a:avLst>
          </a:prstGeom>
          <a:solidFill>
            <a:srgbClr val="6D9121"/>
          </a:solidFill>
          <a:ln/>
        </p:spPr>
      </p:sp>
      <p:sp>
        <p:nvSpPr>
          <p:cNvPr id="8" name="Shape 3"/>
          <p:cNvSpPr/>
          <p:nvPr/>
        </p:nvSpPr>
        <p:spPr>
          <a:xfrm>
            <a:off x="4954012" y="3139023"/>
            <a:ext cx="711756" cy="40600"/>
          </a:xfrm>
          <a:prstGeom prst="roundRect">
            <a:avLst>
              <a:gd name="adj" fmla="val 225409"/>
            </a:avLst>
          </a:prstGeom>
          <a:solidFill>
            <a:srgbClr val="6D9121"/>
          </a:solidFill>
          <a:ln/>
        </p:spPr>
      </p:sp>
      <p:sp>
        <p:nvSpPr>
          <p:cNvPr id="9" name="Shape 4"/>
          <p:cNvSpPr/>
          <p:nvPr/>
        </p:nvSpPr>
        <p:spPr>
          <a:xfrm>
            <a:off x="4496455" y="2930604"/>
            <a:ext cx="457557" cy="457557"/>
          </a:xfrm>
          <a:prstGeom prst="roundRect">
            <a:avLst>
              <a:gd name="adj" fmla="val 20001"/>
            </a:avLst>
          </a:prstGeom>
          <a:solidFill>
            <a:srgbClr val="547808"/>
          </a:solidFill>
          <a:ln w="7620">
            <a:solidFill>
              <a:srgbClr val="6D9121"/>
            </a:solidFill>
            <a:prstDash val="solid"/>
          </a:ln>
        </p:spPr>
      </p:sp>
      <p:sp>
        <p:nvSpPr>
          <p:cNvPr id="10" name="Text 5"/>
          <p:cNvSpPr/>
          <p:nvPr/>
        </p:nvSpPr>
        <p:spPr>
          <a:xfrm>
            <a:off x="4644569" y="2968704"/>
            <a:ext cx="161330" cy="381238"/>
          </a:xfrm>
          <a:prstGeom prst="rect">
            <a:avLst/>
          </a:prstGeom>
          <a:noFill/>
          <a:ln/>
        </p:spPr>
        <p:txBody>
          <a:bodyPr wrap="none" rtlCol="0" anchor="t"/>
          <a:lstStyle/>
          <a:p>
            <a:pPr marL="0" indent="0" algn="ctr">
              <a:lnSpc>
                <a:spcPts val="3002"/>
              </a:lnSpc>
              <a:buNone/>
            </a:pPr>
            <a:r>
              <a:rPr lang="en-US" sz="2402" b="1" dirty="0">
                <a:solidFill>
                  <a:srgbClr val="D7E5D8"/>
                </a:solidFill>
                <a:latin typeface="Syne" pitchFamily="34" charset="0"/>
                <a:ea typeface="Syne" pitchFamily="34" charset="-122"/>
                <a:cs typeface="Syne" pitchFamily="34" charset="-120"/>
              </a:rPr>
              <a:t>1</a:t>
            </a:r>
            <a:endParaRPr lang="en-US" sz="2402" dirty="0"/>
          </a:p>
        </p:txBody>
      </p:sp>
      <p:sp>
        <p:nvSpPr>
          <p:cNvPr id="11" name="Text 6"/>
          <p:cNvSpPr/>
          <p:nvPr/>
        </p:nvSpPr>
        <p:spPr>
          <a:xfrm>
            <a:off x="5843707" y="2975134"/>
            <a:ext cx="4595217" cy="317659"/>
          </a:xfrm>
          <a:prstGeom prst="rect">
            <a:avLst/>
          </a:prstGeom>
          <a:noFill/>
          <a:ln/>
        </p:spPr>
        <p:txBody>
          <a:bodyPr wrap="none" rtlCol="0" anchor="t"/>
          <a:lstStyle/>
          <a:p>
            <a:pPr marL="0" indent="0" algn="l">
              <a:lnSpc>
                <a:spcPts val="2502"/>
              </a:lnSpc>
              <a:buNone/>
            </a:pPr>
            <a:r>
              <a:rPr lang="en-US" sz="2002" b="1" dirty="0">
                <a:solidFill>
                  <a:srgbClr val="D7E5D8"/>
                </a:solidFill>
                <a:latin typeface="Syne" pitchFamily="34" charset="0"/>
                <a:ea typeface="Syne" pitchFamily="34" charset="-122"/>
                <a:cs typeface="Syne" pitchFamily="34" charset="-120"/>
              </a:rPr>
              <a:t>Navigating Crossroads</a:t>
            </a:r>
            <a:endParaRPr lang="en-US" sz="2002" dirty="0"/>
          </a:p>
        </p:txBody>
      </p:sp>
      <p:sp>
        <p:nvSpPr>
          <p:cNvPr id="12" name="Text 7"/>
          <p:cNvSpPr/>
          <p:nvPr/>
        </p:nvSpPr>
        <p:spPr>
          <a:xfrm>
            <a:off x="5843707" y="3414713"/>
            <a:ext cx="8024098" cy="650558"/>
          </a:xfrm>
          <a:prstGeom prst="rect">
            <a:avLst/>
          </a:prstGeom>
          <a:noFill/>
          <a:ln/>
        </p:spPr>
        <p:txBody>
          <a:bodyPr wrap="square" rtlCol="0" anchor="t"/>
          <a:lstStyle/>
          <a:p>
            <a:pPr marL="0" indent="0" algn="l">
              <a:lnSpc>
                <a:spcPts val="2562"/>
              </a:lnSpc>
              <a:buNone/>
            </a:pPr>
            <a:r>
              <a:rPr lang="en-US" sz="1601" dirty="0">
                <a:solidFill>
                  <a:srgbClr val="D7E5D8"/>
                </a:solidFill>
                <a:latin typeface="Syne" pitchFamily="34" charset="0"/>
                <a:ea typeface="Syne" pitchFamily="34" charset="-122"/>
                <a:cs typeface="Syne" pitchFamily="34" charset="-120"/>
              </a:rPr>
              <a:t>Your conductor number serves as a guiding light, helping you navigate the crossroads and transitions in your life.</a:t>
            </a:r>
            <a:endParaRPr lang="en-US" sz="1601" dirty="0"/>
          </a:p>
        </p:txBody>
      </p:sp>
      <p:sp>
        <p:nvSpPr>
          <p:cNvPr id="13" name="Shape 8"/>
          <p:cNvSpPr/>
          <p:nvPr/>
        </p:nvSpPr>
        <p:spPr>
          <a:xfrm>
            <a:off x="4954012" y="4839236"/>
            <a:ext cx="711756" cy="40600"/>
          </a:xfrm>
          <a:prstGeom prst="roundRect">
            <a:avLst>
              <a:gd name="adj" fmla="val 225409"/>
            </a:avLst>
          </a:prstGeom>
          <a:solidFill>
            <a:srgbClr val="6D9121"/>
          </a:solidFill>
          <a:ln/>
        </p:spPr>
      </p:sp>
      <p:sp>
        <p:nvSpPr>
          <p:cNvPr id="14" name="Shape 9"/>
          <p:cNvSpPr/>
          <p:nvPr/>
        </p:nvSpPr>
        <p:spPr>
          <a:xfrm>
            <a:off x="4496455" y="4630817"/>
            <a:ext cx="457557" cy="457557"/>
          </a:xfrm>
          <a:prstGeom prst="roundRect">
            <a:avLst>
              <a:gd name="adj" fmla="val 20001"/>
            </a:avLst>
          </a:prstGeom>
          <a:solidFill>
            <a:srgbClr val="547808"/>
          </a:solidFill>
          <a:ln w="7620">
            <a:solidFill>
              <a:srgbClr val="6D9121"/>
            </a:solidFill>
            <a:prstDash val="solid"/>
          </a:ln>
        </p:spPr>
      </p:sp>
      <p:sp>
        <p:nvSpPr>
          <p:cNvPr id="15" name="Text 10"/>
          <p:cNvSpPr/>
          <p:nvPr/>
        </p:nvSpPr>
        <p:spPr>
          <a:xfrm>
            <a:off x="4572298" y="4668917"/>
            <a:ext cx="305872" cy="381238"/>
          </a:xfrm>
          <a:prstGeom prst="rect">
            <a:avLst/>
          </a:prstGeom>
          <a:noFill/>
          <a:ln/>
        </p:spPr>
        <p:txBody>
          <a:bodyPr wrap="none" rtlCol="0" anchor="t"/>
          <a:lstStyle/>
          <a:p>
            <a:pPr marL="0" indent="0" algn="ctr">
              <a:lnSpc>
                <a:spcPts val="3002"/>
              </a:lnSpc>
              <a:buNone/>
            </a:pPr>
            <a:r>
              <a:rPr lang="en-US" sz="2402" b="1" dirty="0">
                <a:solidFill>
                  <a:srgbClr val="D7E5D8"/>
                </a:solidFill>
                <a:latin typeface="Syne" pitchFamily="34" charset="0"/>
                <a:ea typeface="Syne" pitchFamily="34" charset="-122"/>
                <a:cs typeface="Syne" pitchFamily="34" charset="-120"/>
              </a:rPr>
              <a:t>2</a:t>
            </a:r>
            <a:endParaRPr lang="en-US" sz="2402" dirty="0"/>
          </a:p>
        </p:txBody>
      </p:sp>
      <p:sp>
        <p:nvSpPr>
          <p:cNvPr id="16" name="Text 11"/>
          <p:cNvSpPr/>
          <p:nvPr/>
        </p:nvSpPr>
        <p:spPr>
          <a:xfrm>
            <a:off x="5843707" y="4675346"/>
            <a:ext cx="4765715" cy="317659"/>
          </a:xfrm>
          <a:prstGeom prst="rect">
            <a:avLst/>
          </a:prstGeom>
          <a:noFill/>
          <a:ln/>
        </p:spPr>
        <p:txBody>
          <a:bodyPr wrap="none" rtlCol="0" anchor="t"/>
          <a:lstStyle/>
          <a:p>
            <a:pPr marL="0" indent="0" algn="l">
              <a:lnSpc>
                <a:spcPts val="2502"/>
              </a:lnSpc>
              <a:buNone/>
            </a:pPr>
            <a:r>
              <a:rPr lang="en-US" sz="2002" b="1" dirty="0">
                <a:solidFill>
                  <a:srgbClr val="D7E5D8"/>
                </a:solidFill>
                <a:latin typeface="Syne" pitchFamily="34" charset="0"/>
                <a:ea typeface="Syne" pitchFamily="34" charset="-122"/>
                <a:cs typeface="Syne" pitchFamily="34" charset="-120"/>
              </a:rPr>
              <a:t>Orchestrating Harmony</a:t>
            </a:r>
            <a:endParaRPr lang="en-US" sz="2002" dirty="0"/>
          </a:p>
        </p:txBody>
      </p:sp>
      <p:sp>
        <p:nvSpPr>
          <p:cNvPr id="17" name="Text 12"/>
          <p:cNvSpPr/>
          <p:nvPr/>
        </p:nvSpPr>
        <p:spPr>
          <a:xfrm>
            <a:off x="5843707" y="5114925"/>
            <a:ext cx="8024098" cy="650558"/>
          </a:xfrm>
          <a:prstGeom prst="rect">
            <a:avLst/>
          </a:prstGeom>
          <a:noFill/>
          <a:ln/>
        </p:spPr>
        <p:txBody>
          <a:bodyPr wrap="square" rtlCol="0" anchor="t"/>
          <a:lstStyle/>
          <a:p>
            <a:pPr marL="0" indent="0" algn="l">
              <a:lnSpc>
                <a:spcPts val="2562"/>
              </a:lnSpc>
              <a:buNone/>
            </a:pPr>
            <a:r>
              <a:rPr lang="en-US" sz="1601" dirty="0">
                <a:solidFill>
                  <a:srgbClr val="D7E5D8"/>
                </a:solidFill>
                <a:latin typeface="Syne" pitchFamily="34" charset="0"/>
                <a:ea typeface="Syne" pitchFamily="34" charset="-122"/>
                <a:cs typeface="Syne" pitchFamily="34" charset="-120"/>
              </a:rPr>
              <a:t>This number influences your ability to bring different aspects of your life into harmony, ensuring a well-orchestrated journey.</a:t>
            </a:r>
            <a:endParaRPr lang="en-US" sz="1601" dirty="0"/>
          </a:p>
        </p:txBody>
      </p:sp>
      <p:sp>
        <p:nvSpPr>
          <p:cNvPr id="18" name="Shape 13"/>
          <p:cNvSpPr/>
          <p:nvPr/>
        </p:nvSpPr>
        <p:spPr>
          <a:xfrm>
            <a:off x="4954012" y="6539448"/>
            <a:ext cx="711756" cy="40600"/>
          </a:xfrm>
          <a:prstGeom prst="roundRect">
            <a:avLst>
              <a:gd name="adj" fmla="val 225409"/>
            </a:avLst>
          </a:prstGeom>
          <a:solidFill>
            <a:srgbClr val="6D9121"/>
          </a:solidFill>
          <a:ln/>
        </p:spPr>
      </p:sp>
      <p:sp>
        <p:nvSpPr>
          <p:cNvPr id="19" name="Shape 14"/>
          <p:cNvSpPr/>
          <p:nvPr/>
        </p:nvSpPr>
        <p:spPr>
          <a:xfrm>
            <a:off x="4496455" y="6331029"/>
            <a:ext cx="457557" cy="457557"/>
          </a:xfrm>
          <a:prstGeom prst="roundRect">
            <a:avLst>
              <a:gd name="adj" fmla="val 20001"/>
            </a:avLst>
          </a:prstGeom>
          <a:solidFill>
            <a:srgbClr val="547808"/>
          </a:solidFill>
          <a:ln w="7620">
            <a:solidFill>
              <a:srgbClr val="6D9121"/>
            </a:solidFill>
            <a:prstDash val="solid"/>
          </a:ln>
        </p:spPr>
      </p:sp>
      <p:sp>
        <p:nvSpPr>
          <p:cNvPr id="20" name="Text 15"/>
          <p:cNvSpPr/>
          <p:nvPr/>
        </p:nvSpPr>
        <p:spPr>
          <a:xfrm>
            <a:off x="4564320" y="6369129"/>
            <a:ext cx="321707" cy="381238"/>
          </a:xfrm>
          <a:prstGeom prst="rect">
            <a:avLst/>
          </a:prstGeom>
          <a:noFill/>
          <a:ln/>
        </p:spPr>
        <p:txBody>
          <a:bodyPr wrap="none" rtlCol="0" anchor="t"/>
          <a:lstStyle/>
          <a:p>
            <a:pPr marL="0" indent="0" algn="ctr">
              <a:lnSpc>
                <a:spcPts val="3002"/>
              </a:lnSpc>
              <a:buNone/>
            </a:pPr>
            <a:r>
              <a:rPr lang="en-US" sz="2402" b="1" dirty="0">
                <a:solidFill>
                  <a:srgbClr val="D7E5D8"/>
                </a:solidFill>
                <a:latin typeface="Syne" pitchFamily="34" charset="0"/>
                <a:ea typeface="Syne" pitchFamily="34" charset="-122"/>
                <a:cs typeface="Syne" pitchFamily="34" charset="-120"/>
              </a:rPr>
              <a:t>3</a:t>
            </a:r>
            <a:endParaRPr lang="en-US" sz="2402" dirty="0"/>
          </a:p>
        </p:txBody>
      </p:sp>
      <p:sp>
        <p:nvSpPr>
          <p:cNvPr id="21" name="Text 16"/>
          <p:cNvSpPr/>
          <p:nvPr/>
        </p:nvSpPr>
        <p:spPr>
          <a:xfrm>
            <a:off x="5843707" y="6375559"/>
            <a:ext cx="4269343" cy="317659"/>
          </a:xfrm>
          <a:prstGeom prst="rect">
            <a:avLst/>
          </a:prstGeom>
          <a:noFill/>
          <a:ln/>
        </p:spPr>
        <p:txBody>
          <a:bodyPr wrap="none" rtlCol="0" anchor="t"/>
          <a:lstStyle/>
          <a:p>
            <a:pPr marL="0" indent="0" algn="l">
              <a:lnSpc>
                <a:spcPts val="2502"/>
              </a:lnSpc>
              <a:buNone/>
            </a:pPr>
            <a:r>
              <a:rPr lang="en-US" sz="2002" b="1" dirty="0">
                <a:solidFill>
                  <a:srgbClr val="D7E5D8"/>
                </a:solidFill>
                <a:latin typeface="Syne" pitchFamily="34" charset="0"/>
                <a:ea typeface="Syne" pitchFamily="34" charset="-122"/>
                <a:cs typeface="Syne" pitchFamily="34" charset="-120"/>
              </a:rPr>
              <a:t>Charting Your Course</a:t>
            </a:r>
            <a:endParaRPr lang="en-US" sz="2002" dirty="0"/>
          </a:p>
        </p:txBody>
      </p:sp>
      <p:sp>
        <p:nvSpPr>
          <p:cNvPr id="22" name="Text 17"/>
          <p:cNvSpPr/>
          <p:nvPr/>
        </p:nvSpPr>
        <p:spPr>
          <a:xfrm>
            <a:off x="5843707" y="6815138"/>
            <a:ext cx="8024098" cy="650558"/>
          </a:xfrm>
          <a:prstGeom prst="rect">
            <a:avLst/>
          </a:prstGeom>
          <a:noFill/>
          <a:ln/>
        </p:spPr>
        <p:txBody>
          <a:bodyPr wrap="square" rtlCol="0" anchor="t"/>
          <a:lstStyle/>
          <a:p>
            <a:pPr marL="0" indent="0" algn="l">
              <a:lnSpc>
                <a:spcPts val="2562"/>
              </a:lnSpc>
              <a:buNone/>
            </a:pPr>
            <a:r>
              <a:rPr lang="en-US" sz="1601" dirty="0">
                <a:solidFill>
                  <a:srgbClr val="D7E5D8"/>
                </a:solidFill>
                <a:latin typeface="Syne" pitchFamily="34" charset="0"/>
                <a:ea typeface="Syne" pitchFamily="34" charset="-122"/>
                <a:cs typeface="Syne" pitchFamily="34" charset="-120"/>
              </a:rPr>
              <a:t>The conductor number provides direction, empowering you to make informed decisions and chart a fulfilling life path.</a:t>
            </a:r>
            <a:endParaRPr lang="en-US" sz="1601" dirty="0"/>
          </a:p>
        </p:txBody>
      </p:sp>
      <p:pic>
        <p:nvPicPr>
          <p:cNvPr id="23"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advTm="11000">
        <p14:flash/>
      </p:transition>
    </mc:Choice>
    <mc:Fallback>
      <p:transition spd="slow" advTm="1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0 L 0 0.25 E" pathEditMode="relative" ptsTypes="">
                                      <p:cBhvr>
                                        <p:cTn id="6" dur="1500" fill="hold"/>
                                        <p:tgtEl>
                                          <p:spTgt spid="5"/>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8" presetClass="emph" presetSubtype="0" fill="hold" grpId="0" nodeType="clickEffect">
                                  <p:stCondLst>
                                    <p:cond delay="0"/>
                                  </p:stCondLst>
                                  <p:iterate type="lt">
                                    <p:tmPct val="4000"/>
                                  </p:iterate>
                                  <p:childTnLst>
                                    <p:set>
                                      <p:cBhvr override="childStyle">
                                        <p:cTn id="10" dur="500" fill="hold"/>
                                        <p:tgtEl>
                                          <p:spTgt spid="6"/>
                                        </p:tgtEl>
                                        <p:attrNameLst>
                                          <p:attrName>style.textDecorationUnderline</p:attrName>
                                        </p:attrNameLst>
                                      </p:cBhvr>
                                      <p:to>
                                        <p:strVal val="true"/>
                                      </p:to>
                                    </p:se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grpId="0" nodeType="clickEffect">
                                  <p:stCondLst>
                                    <p:cond delay="0"/>
                                  </p:stCondLst>
                                  <p:childTnLst>
                                    <p:animRot by="120000">
                                      <p:cBhvr>
                                        <p:cTn id="14" dur="100" fill="hold">
                                          <p:stCondLst>
                                            <p:cond delay="0"/>
                                          </p:stCondLst>
                                        </p:cTn>
                                        <p:tgtEl>
                                          <p:spTgt spid="12"/>
                                        </p:tgtEl>
                                        <p:attrNameLst>
                                          <p:attrName>r</p:attrName>
                                        </p:attrNameLst>
                                      </p:cBhvr>
                                    </p:animRot>
                                    <p:animRot by="-240000">
                                      <p:cBhvr>
                                        <p:cTn id="15" dur="200" fill="hold">
                                          <p:stCondLst>
                                            <p:cond delay="200"/>
                                          </p:stCondLst>
                                        </p:cTn>
                                        <p:tgtEl>
                                          <p:spTgt spid="12"/>
                                        </p:tgtEl>
                                        <p:attrNameLst>
                                          <p:attrName>r</p:attrName>
                                        </p:attrNameLst>
                                      </p:cBhvr>
                                    </p:animRot>
                                    <p:animRot by="240000">
                                      <p:cBhvr>
                                        <p:cTn id="16" dur="200" fill="hold">
                                          <p:stCondLst>
                                            <p:cond delay="400"/>
                                          </p:stCondLst>
                                        </p:cTn>
                                        <p:tgtEl>
                                          <p:spTgt spid="12"/>
                                        </p:tgtEl>
                                        <p:attrNameLst>
                                          <p:attrName>r</p:attrName>
                                        </p:attrNameLst>
                                      </p:cBhvr>
                                    </p:animRot>
                                    <p:animRot by="-240000">
                                      <p:cBhvr>
                                        <p:cTn id="17" dur="200" fill="hold">
                                          <p:stCondLst>
                                            <p:cond delay="600"/>
                                          </p:stCondLst>
                                        </p:cTn>
                                        <p:tgtEl>
                                          <p:spTgt spid="12"/>
                                        </p:tgtEl>
                                        <p:attrNameLst>
                                          <p:attrName>r</p:attrName>
                                        </p:attrNameLst>
                                      </p:cBhvr>
                                    </p:animRot>
                                    <p:animRot by="120000">
                                      <p:cBhvr>
                                        <p:cTn id="18" dur="200" fill="hold">
                                          <p:stCondLst>
                                            <p:cond delay="800"/>
                                          </p:stCondLst>
                                        </p:cTn>
                                        <p:tgtEl>
                                          <p:spTgt spid="12"/>
                                        </p:tgtEl>
                                        <p:attrNameLst>
                                          <p:attrName>r</p:attrName>
                                        </p:attrNameLst>
                                      </p:cBhvr>
                                    </p:animRot>
                                  </p:childTnLst>
                                </p:cTn>
                              </p:par>
                            </p:childTnLst>
                          </p:cTn>
                        </p:par>
                      </p:childTnLst>
                    </p:cTn>
                  </p:par>
                  <p:par>
                    <p:cTn id="19" fill="hold">
                      <p:stCondLst>
                        <p:cond delay="indefinite"/>
                      </p:stCondLst>
                      <p:childTnLst>
                        <p:par>
                          <p:cTn id="20" fill="hold">
                            <p:stCondLst>
                              <p:cond delay="0"/>
                            </p:stCondLst>
                            <p:childTnLst>
                              <p:par>
                                <p:cTn id="21" presetID="32" presetClass="emph" presetSubtype="0" fill="hold" grpId="0" nodeType="clickEffect">
                                  <p:stCondLst>
                                    <p:cond delay="0"/>
                                  </p:stCondLst>
                                  <p:childTnLst>
                                    <p:animRot by="120000">
                                      <p:cBhvr>
                                        <p:cTn id="22" dur="100" fill="hold">
                                          <p:stCondLst>
                                            <p:cond delay="0"/>
                                          </p:stCondLst>
                                        </p:cTn>
                                        <p:tgtEl>
                                          <p:spTgt spid="17"/>
                                        </p:tgtEl>
                                        <p:attrNameLst>
                                          <p:attrName>r</p:attrName>
                                        </p:attrNameLst>
                                      </p:cBhvr>
                                    </p:animRot>
                                    <p:animRot by="-240000">
                                      <p:cBhvr>
                                        <p:cTn id="23" dur="200" fill="hold">
                                          <p:stCondLst>
                                            <p:cond delay="200"/>
                                          </p:stCondLst>
                                        </p:cTn>
                                        <p:tgtEl>
                                          <p:spTgt spid="17"/>
                                        </p:tgtEl>
                                        <p:attrNameLst>
                                          <p:attrName>r</p:attrName>
                                        </p:attrNameLst>
                                      </p:cBhvr>
                                    </p:animRot>
                                    <p:animRot by="240000">
                                      <p:cBhvr>
                                        <p:cTn id="24" dur="200" fill="hold">
                                          <p:stCondLst>
                                            <p:cond delay="400"/>
                                          </p:stCondLst>
                                        </p:cTn>
                                        <p:tgtEl>
                                          <p:spTgt spid="17"/>
                                        </p:tgtEl>
                                        <p:attrNameLst>
                                          <p:attrName>r</p:attrName>
                                        </p:attrNameLst>
                                      </p:cBhvr>
                                    </p:animRot>
                                    <p:animRot by="-240000">
                                      <p:cBhvr>
                                        <p:cTn id="25" dur="200" fill="hold">
                                          <p:stCondLst>
                                            <p:cond delay="600"/>
                                          </p:stCondLst>
                                        </p:cTn>
                                        <p:tgtEl>
                                          <p:spTgt spid="17"/>
                                        </p:tgtEl>
                                        <p:attrNameLst>
                                          <p:attrName>r</p:attrName>
                                        </p:attrNameLst>
                                      </p:cBhvr>
                                    </p:animRot>
                                    <p:animRot by="120000">
                                      <p:cBhvr>
                                        <p:cTn id="26" dur="200" fill="hold">
                                          <p:stCondLst>
                                            <p:cond delay="800"/>
                                          </p:stCondLst>
                                        </p:cTn>
                                        <p:tgtEl>
                                          <p:spTgt spid="17"/>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27" presetClass="emph" presetSubtype="0" fill="remove" grpId="0" nodeType="clickEffect">
                                  <p:stCondLst>
                                    <p:cond delay="0"/>
                                  </p:stCondLst>
                                  <p:childTnLst>
                                    <p:animClr clrSpc="rgb" dir="cw">
                                      <p:cBhvr override="childStyle">
                                        <p:cTn id="30" dur="375" autoRev="1" fill="remove"/>
                                        <p:tgtEl>
                                          <p:spTgt spid="22"/>
                                        </p:tgtEl>
                                        <p:attrNameLst>
                                          <p:attrName>style.color</p:attrName>
                                        </p:attrNameLst>
                                      </p:cBhvr>
                                      <p:to>
                                        <a:schemeClr val="bg1"/>
                                      </p:to>
                                    </p:animClr>
                                    <p:animClr clrSpc="rgb" dir="cw">
                                      <p:cBhvr>
                                        <p:cTn id="31" dur="375" autoRev="1" fill="remove"/>
                                        <p:tgtEl>
                                          <p:spTgt spid="22"/>
                                        </p:tgtEl>
                                        <p:attrNameLst>
                                          <p:attrName>fillcolor</p:attrName>
                                        </p:attrNameLst>
                                      </p:cBhvr>
                                      <p:to>
                                        <a:schemeClr val="bg1"/>
                                      </p:to>
                                    </p:animClr>
                                    <p:set>
                                      <p:cBhvr>
                                        <p:cTn id="32" dur="375" autoRev="1" fill="remove"/>
                                        <p:tgtEl>
                                          <p:spTgt spid="22"/>
                                        </p:tgtEl>
                                        <p:attrNameLst>
                                          <p:attrName>fill.type</p:attrName>
                                        </p:attrNameLst>
                                      </p:cBhvr>
                                      <p:to>
                                        <p:strVal val="solid"/>
                                      </p:to>
                                    </p:set>
                                    <p:set>
                                      <p:cBhvr>
                                        <p:cTn id="33" dur="375" autoRev="1" fill="remove"/>
                                        <p:tgtEl>
                                          <p:spTgt spid="22"/>
                                        </p:tgtEl>
                                        <p:attrNameLst>
                                          <p:attrName>fill.on</p:attrName>
                                        </p:attrNameLst>
                                      </p:cBhvr>
                                      <p:to>
                                        <p:strVal val="true"/>
                                      </p:to>
                                    </p:set>
                                  </p:childTnLst>
                                </p:cTn>
                              </p:par>
                            </p:childTnLst>
                          </p:cTn>
                        </p:par>
                      </p:childTnLst>
                    </p:cTn>
                  </p:par>
                  <p:par>
                    <p:cTn id="34" fill="hold">
                      <p:stCondLst>
                        <p:cond delay="indefinite"/>
                      </p:stCondLst>
                      <p:childTnLst>
                        <p:par>
                          <p:cTn id="35" fill="hold">
                            <p:stCondLst>
                              <p:cond delay="0"/>
                            </p:stCondLst>
                            <p:childTnLst>
                              <p:par>
                                <p:cTn id="36" presetID="6" presetClass="emph" presetSubtype="0" fill="hold" grpId="0" nodeType="clickEffect">
                                  <p:stCondLst>
                                    <p:cond delay="0"/>
                                  </p:stCondLst>
                                  <p:childTnLst>
                                    <p:animScale>
                                      <p:cBhvr>
                                        <p:cTn id="37" dur="1000" fill="hold"/>
                                        <p:tgtEl>
                                          <p:spTgt spid="11"/>
                                        </p:tgtEl>
                                      </p:cBhvr>
                                      <p:by x="150000" y="100000"/>
                                    </p:animScale>
                                  </p:childTnLst>
                                </p:cTn>
                              </p:par>
                            </p:childTnLst>
                          </p:cTn>
                        </p:par>
                      </p:childTnLst>
                    </p:cTn>
                  </p:par>
                  <p:par>
                    <p:cTn id="38" fill="hold">
                      <p:stCondLst>
                        <p:cond delay="indefinite"/>
                      </p:stCondLst>
                      <p:childTnLst>
                        <p:par>
                          <p:cTn id="39" fill="hold">
                            <p:stCondLst>
                              <p:cond delay="0"/>
                            </p:stCondLst>
                            <p:childTnLst>
                              <p:par>
                                <p:cTn id="40" presetID="6" presetClass="emph" presetSubtype="0" fill="hold" grpId="0" nodeType="clickEffect">
                                  <p:stCondLst>
                                    <p:cond delay="0"/>
                                  </p:stCondLst>
                                  <p:childTnLst>
                                    <p:animScale>
                                      <p:cBhvr>
                                        <p:cTn id="41" dur="1000" fill="hold"/>
                                        <p:tgtEl>
                                          <p:spTgt spid="16"/>
                                        </p:tgtEl>
                                      </p:cBhvr>
                                      <p:by x="150000" y="100000"/>
                                    </p:animScale>
                                  </p:childTnLst>
                                </p:cTn>
                              </p:par>
                            </p:childTnLst>
                          </p:cTn>
                        </p:par>
                      </p:childTnLst>
                    </p:cTn>
                  </p:par>
                  <p:par>
                    <p:cTn id="42" fill="hold">
                      <p:stCondLst>
                        <p:cond delay="indefinite"/>
                      </p:stCondLst>
                      <p:childTnLst>
                        <p:par>
                          <p:cTn id="43" fill="hold">
                            <p:stCondLst>
                              <p:cond delay="0"/>
                            </p:stCondLst>
                            <p:childTnLst>
                              <p:par>
                                <p:cTn id="44" presetID="6" presetClass="emph" presetSubtype="0" fill="hold" grpId="0" nodeType="clickEffect">
                                  <p:stCondLst>
                                    <p:cond delay="0"/>
                                  </p:stCondLst>
                                  <p:childTnLst>
                                    <p:animScale>
                                      <p:cBhvr>
                                        <p:cTn id="45" dur="1000" fill="hold"/>
                                        <p:tgtEl>
                                          <p:spTgt spid="21"/>
                                        </p:tgtEl>
                                      </p:cBhvr>
                                      <p:by x="15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animBg="1"/>
      <p:bldP spid="12" grpId="0" animBg="1"/>
      <p:bldP spid="16" grpId="0" animBg="1"/>
      <p:bldP spid="17" grpId="0" animBg="1"/>
      <p:bldP spid="21" grpId="0" animBg="1"/>
      <p:bldP spid="2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29274" y="1649254"/>
            <a:ext cx="4931093" cy="4931093"/>
          </a:xfrm>
          <a:prstGeom prst="rect">
            <a:avLst/>
          </a:prstGeom>
        </p:spPr>
      </p:pic>
      <p:sp>
        <p:nvSpPr>
          <p:cNvPr id="6" name="Text 1"/>
          <p:cNvSpPr/>
          <p:nvPr/>
        </p:nvSpPr>
        <p:spPr>
          <a:xfrm>
            <a:off x="833199" y="1323737"/>
            <a:ext cx="7477601" cy="3471863"/>
          </a:xfrm>
          <a:prstGeom prst="rect">
            <a:avLst/>
          </a:prstGeom>
          <a:noFill/>
          <a:ln/>
        </p:spPr>
        <p:txBody>
          <a:bodyPr wrap="square" rtlCol="0" anchor="t"/>
          <a:lstStyle/>
          <a:p>
            <a:pPr marL="0" indent="0">
              <a:lnSpc>
                <a:spcPts val="5468"/>
              </a:lnSpc>
              <a:buNone/>
            </a:pPr>
            <a:r>
              <a:rPr lang="en-US" sz="4374" b="1" dirty="0">
                <a:solidFill>
                  <a:srgbClr val="F0F4F1"/>
                </a:solidFill>
                <a:latin typeface="Syne" pitchFamily="34" charset="0"/>
                <a:ea typeface="Syne" pitchFamily="34" charset="-122"/>
                <a:cs typeface="Syne" pitchFamily="34" charset="-120"/>
              </a:rPr>
              <a:t>Soul Urge Number: Connecting to Your Inner Desires</a:t>
            </a:r>
            <a:endParaRPr lang="en-US" sz="4374" dirty="0"/>
          </a:p>
        </p:txBody>
      </p:sp>
      <p:sp>
        <p:nvSpPr>
          <p:cNvPr id="7" name="Text 2"/>
          <p:cNvSpPr/>
          <p:nvPr/>
        </p:nvSpPr>
        <p:spPr>
          <a:xfrm>
            <a:off x="833199" y="5128855"/>
            <a:ext cx="7477601" cy="1777008"/>
          </a:xfrm>
          <a:prstGeom prst="rect">
            <a:avLst/>
          </a:prstGeom>
          <a:noFill/>
          <a:ln/>
        </p:spPr>
        <p:txBody>
          <a:bodyPr wrap="square" rtlCol="0" anchor="t"/>
          <a:lstStyle/>
          <a:p>
            <a:pPr marL="0" indent="0">
              <a:lnSpc>
                <a:spcPts val="2799"/>
              </a:lnSpc>
              <a:buNone/>
            </a:pPr>
            <a:r>
              <a:rPr lang="en-US" sz="1750" dirty="0">
                <a:solidFill>
                  <a:srgbClr val="D7E5D8"/>
                </a:solidFill>
                <a:latin typeface="Syne" pitchFamily="34" charset="0"/>
                <a:ea typeface="Syne" pitchFamily="34" charset="-122"/>
                <a:cs typeface="Syne" pitchFamily="34" charset="-120"/>
              </a:rPr>
              <a:t>Your soul urge number is a powerful numerological force that reveals your deepest longings and innate spiritual yearnings. This number illuminates the authentic desires that fuel your life's journey, guiding you towards fulfillment and self-actualization. By understanding your soul urge, you can unlock the keys to aligning your actions with your innermost passions.</a:t>
            </a:r>
            <a:endParaRPr lang="en-US" sz="1750" dirty="0"/>
          </a:p>
        </p:txBody>
      </p:sp>
      <p:pic>
        <p:nvPicPr>
          <p:cNvPr id="8"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1000">
        <p15:prstTrans prst="fracture"/>
      </p:transition>
    </mc:Choice>
    <mc:Fallback>
      <p:transition spd="slow" advTm="1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grpId="0" nodeType="clickEffect">
                                  <p:stCondLst>
                                    <p:cond delay="0"/>
                                  </p:stCondLst>
                                  <p:iterate type="lt">
                                    <p:tmAbs val="25"/>
                                  </p:iterate>
                                  <p:childTnLst>
                                    <p:set>
                                      <p:cBhvr override="childStyle">
                                        <p:cTn id="6" dur="indefinite"/>
                                        <p:tgtEl>
                                          <p:spTgt spid="6"/>
                                        </p:tgtEl>
                                        <p:attrNameLst>
                                          <p:attrName>style.fontWeight</p:attrName>
                                        </p:attrNameLst>
                                      </p:cBhvr>
                                      <p:to>
                                        <p:strVal val="bold"/>
                                      </p:to>
                                    </p:set>
                                  </p:childTnLst>
                                </p:cTn>
                              </p:par>
                            </p:childTnLst>
                          </p:cTn>
                        </p:par>
                      </p:childTnLst>
                    </p:cTn>
                  </p:par>
                  <p:par>
                    <p:cTn id="7" fill="hold">
                      <p:stCondLst>
                        <p:cond delay="indefinite"/>
                      </p:stCondLst>
                      <p:childTnLst>
                        <p:par>
                          <p:cTn id="8" fill="hold">
                            <p:stCondLst>
                              <p:cond delay="0"/>
                            </p:stCondLst>
                            <p:childTnLst>
                              <p:par>
                                <p:cTn id="9" presetID="26" presetClass="path" presetSubtype="0" accel="50000" decel="50000" fill="hold" grpId="0" nodeType="clickEffect">
                                  <p:stCondLst>
                                    <p:cond delay="0"/>
                                  </p:stCondLst>
                                  <p:childTnLst>
                                    <p:animMotion origin="layout" path="M 0 0 C 0 0.033 0.027 0.06 0.06 0.06 C 0.099 0.06 0.113 0.03 0.119 0.012 L 0.125 -0.012 C 0.131 -0.03 0.146 -0.06 0.19 -0.06 C 0.218 -0.06 0.25 -0.033 0.25 0 C 0.25 0.033 0.218 0.06 0.19 0.06 C 0.146 0.06 0.131 0.03 0.125 0.012 L 0.119 -0.012 C 0.113 -0.03 0.099 -0.06 0.06 -0.06 C 0.027 -0.06 0 -0.033 0 0 Z" pathEditMode="relative" ptsTypes="">
                                      <p:cBhvr>
                                        <p:cTn id="10" dur="1000" fill="hold"/>
                                        <p:tgtEl>
                                          <p:spTgt spid="7"/>
                                        </p:tgtEl>
                                        <p:attrNameLst>
                                          <p:attrName>ppt_x</p:attrName>
                                          <p:attrName>ppt_y</p:attrName>
                                        </p:attrNameLst>
                                      </p:cBhvr>
                                    </p:animMotion>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70034" y="720566"/>
            <a:ext cx="4930973" cy="6788468"/>
          </a:xfrm>
          <a:prstGeom prst="rect">
            <a:avLst/>
          </a:prstGeom>
        </p:spPr>
      </p:pic>
      <p:sp>
        <p:nvSpPr>
          <p:cNvPr id="6" name="Text 1"/>
          <p:cNvSpPr/>
          <p:nvPr/>
        </p:nvSpPr>
        <p:spPr>
          <a:xfrm>
            <a:off x="6319599" y="657463"/>
            <a:ext cx="7477601" cy="2777490"/>
          </a:xfrm>
          <a:prstGeom prst="rect">
            <a:avLst/>
          </a:prstGeom>
          <a:noFill/>
          <a:ln/>
        </p:spPr>
        <p:txBody>
          <a:bodyPr wrap="square" rtlCol="0" anchor="t"/>
          <a:lstStyle/>
          <a:p>
            <a:pPr marL="0" indent="0">
              <a:lnSpc>
                <a:spcPts val="5468"/>
              </a:lnSpc>
              <a:buNone/>
            </a:pPr>
            <a:r>
              <a:rPr lang="en-US" sz="4374" b="1" dirty="0">
                <a:solidFill>
                  <a:srgbClr val="F0F4F1"/>
                </a:solidFill>
                <a:latin typeface="Syne" pitchFamily="34" charset="0"/>
                <a:ea typeface="Syne" pitchFamily="34" charset="-122"/>
                <a:cs typeface="Syne" pitchFamily="34" charset="-120"/>
              </a:rPr>
              <a:t>Interpreting the Numbers: A Holistic Approach</a:t>
            </a:r>
            <a:endParaRPr lang="en-US" sz="4374" dirty="0"/>
          </a:p>
        </p:txBody>
      </p:sp>
      <p:sp>
        <p:nvSpPr>
          <p:cNvPr id="7" name="Text 2"/>
          <p:cNvSpPr/>
          <p:nvPr/>
        </p:nvSpPr>
        <p:spPr>
          <a:xfrm>
            <a:off x="6319599" y="3768209"/>
            <a:ext cx="7477601" cy="1777008"/>
          </a:xfrm>
          <a:prstGeom prst="rect">
            <a:avLst/>
          </a:prstGeom>
          <a:noFill/>
          <a:ln/>
        </p:spPr>
        <p:txBody>
          <a:bodyPr wrap="square" rtlCol="0" anchor="t"/>
          <a:lstStyle/>
          <a:p>
            <a:pPr marL="0" indent="0">
              <a:lnSpc>
                <a:spcPts val="2799"/>
              </a:lnSpc>
              <a:buNone/>
            </a:pPr>
            <a:r>
              <a:rPr lang="en-US" sz="1750" dirty="0">
                <a:solidFill>
                  <a:srgbClr val="D7E5D8"/>
                </a:solidFill>
                <a:latin typeface="Syne" pitchFamily="34" charset="0"/>
                <a:ea typeface="Syne" pitchFamily="34" charset="-122"/>
                <a:cs typeface="Syne" pitchFamily="34" charset="-120"/>
              </a:rPr>
              <a:t>Numerology is a multifaceted science that requires a comprehensive understanding to unlock its profound insights. By examining the interconnectedness of the various numerical influences in your life, you can gain a </a:t>
            </a:r>
            <a:r>
              <a:rPr lang="en-US" sz="1750" b="1" dirty="0">
                <a:solidFill>
                  <a:srgbClr val="D7E5D8"/>
                </a:solidFill>
                <a:latin typeface="Syne" pitchFamily="34" charset="0"/>
                <a:ea typeface="Syne" pitchFamily="34" charset="-122"/>
                <a:cs typeface="Syne" pitchFamily="34" charset="-120"/>
              </a:rPr>
              <a:t>holistic perspective</a:t>
            </a:r>
            <a:r>
              <a:rPr lang="en-US" sz="1750" dirty="0">
                <a:solidFill>
                  <a:srgbClr val="D7E5D8"/>
                </a:solidFill>
                <a:latin typeface="Syne" pitchFamily="34" charset="0"/>
                <a:ea typeface="Syne" pitchFamily="34" charset="-122"/>
                <a:cs typeface="Syne" pitchFamily="34" charset="-120"/>
              </a:rPr>
              <a:t> that guides you towards self-discovery and personal growth.</a:t>
            </a:r>
            <a:endParaRPr lang="en-US" sz="1750" dirty="0"/>
          </a:p>
        </p:txBody>
      </p:sp>
      <p:sp>
        <p:nvSpPr>
          <p:cNvPr id="8" name="Text 3"/>
          <p:cNvSpPr/>
          <p:nvPr/>
        </p:nvSpPr>
        <p:spPr>
          <a:xfrm>
            <a:off x="6319599" y="5795129"/>
            <a:ext cx="7477601" cy="1777008"/>
          </a:xfrm>
          <a:prstGeom prst="rect">
            <a:avLst/>
          </a:prstGeom>
          <a:noFill/>
          <a:ln/>
        </p:spPr>
        <p:txBody>
          <a:bodyPr wrap="square" rtlCol="0" anchor="t"/>
          <a:lstStyle/>
          <a:p>
            <a:pPr marL="0" indent="0">
              <a:lnSpc>
                <a:spcPts val="2799"/>
              </a:lnSpc>
              <a:buNone/>
            </a:pPr>
            <a:r>
              <a:rPr lang="en-US" sz="1750" dirty="0">
                <a:solidFill>
                  <a:srgbClr val="D7E5D8"/>
                </a:solidFill>
                <a:latin typeface="Syne" pitchFamily="34" charset="0"/>
                <a:ea typeface="Syne" pitchFamily="34" charset="-122"/>
                <a:cs typeface="Syne" pitchFamily="34" charset="-120"/>
              </a:rPr>
              <a:t>Each numerical element, from the </a:t>
            </a:r>
            <a:r>
              <a:rPr lang="en-US" sz="1750" u="sng" dirty="0">
                <a:solidFill>
                  <a:srgbClr val="A9F00F"/>
                </a:solidFill>
                <a:latin typeface="Syne" pitchFamily="34" charset="0"/>
                <a:ea typeface="Syne" pitchFamily="34" charset="-122"/>
                <a:cs typeface="Syne" pitchFamily="34" charset="-120"/>
                <a:hlinkClick r:id="">
                  <a:extLst>
                    <a:ext uri="{A12FA001-AC4F-418D-AE19-62706E023703}">
                      <ahyp:hlinkClr xmlns="" xmlns:ahyp="http://schemas.microsoft.com/office/drawing/2018/hyperlinkcolor" val="tx"/>
                    </a:ext>
                  </a:extLst>
                </a:hlinkClick>
              </a:rPr>
              <a:t>driver number</a:t>
            </a:r>
            <a:r>
              <a:rPr lang="en-US" sz="1750" dirty="0">
                <a:solidFill>
                  <a:srgbClr val="D7E5D8"/>
                </a:solidFill>
                <a:latin typeface="Syne" pitchFamily="34" charset="0"/>
                <a:ea typeface="Syne" pitchFamily="34" charset="-122"/>
                <a:cs typeface="Syne" pitchFamily="34" charset="-120"/>
              </a:rPr>
              <a:t> to the </a:t>
            </a:r>
            <a:r>
              <a:rPr lang="en-US" sz="1750" u="sng" dirty="0">
                <a:solidFill>
                  <a:srgbClr val="A9F00F"/>
                </a:solidFill>
                <a:latin typeface="Syne" pitchFamily="34" charset="0"/>
                <a:ea typeface="Syne" pitchFamily="34" charset="-122"/>
                <a:cs typeface="Syne" pitchFamily="34" charset="-120"/>
                <a:hlinkClick r:id="">
                  <a:extLst>
                    <a:ext uri="{A12FA001-AC4F-418D-AE19-62706E023703}">
                      <ahyp:hlinkClr xmlns="" xmlns:ahyp="http://schemas.microsoft.com/office/drawing/2018/hyperlinkcolor" val="tx"/>
                    </a:ext>
                  </a:extLst>
                </a:hlinkClick>
              </a:rPr>
              <a:t>soul urge number</a:t>
            </a:r>
            <a:r>
              <a:rPr lang="en-US" sz="1750" dirty="0">
                <a:solidFill>
                  <a:srgbClr val="D7E5D8"/>
                </a:solidFill>
                <a:latin typeface="Syne" pitchFamily="34" charset="0"/>
                <a:ea typeface="Syne" pitchFamily="34" charset="-122"/>
                <a:cs typeface="Syne" pitchFamily="34" charset="-120"/>
              </a:rPr>
              <a:t>, contributes a unique piece to the puzzle of your identity. Interpreting these numbers through a </a:t>
            </a:r>
            <a:r>
              <a:rPr lang="en-US" sz="1750" i="1" dirty="0">
                <a:solidFill>
                  <a:srgbClr val="D7E5D8"/>
                </a:solidFill>
                <a:latin typeface="Syne" pitchFamily="34" charset="0"/>
                <a:ea typeface="Syne" pitchFamily="34" charset="-122"/>
                <a:cs typeface="Syne" pitchFamily="34" charset="-120"/>
              </a:rPr>
              <a:t>balanced and intuitive lens</a:t>
            </a:r>
            <a:r>
              <a:rPr lang="en-US" sz="1750" dirty="0">
                <a:solidFill>
                  <a:srgbClr val="D7E5D8"/>
                </a:solidFill>
                <a:latin typeface="Syne" pitchFamily="34" charset="0"/>
                <a:ea typeface="Syne" pitchFamily="34" charset="-122"/>
                <a:cs typeface="Syne" pitchFamily="34" charset="-120"/>
              </a:rPr>
              <a:t> empowers you to make more informed decisions, navigate life's challenges with greater clarity, and align your actions with your deepest aspirations.</a:t>
            </a:r>
            <a:endParaRPr lang="en-US" sz="1750" dirty="0"/>
          </a:p>
        </p:txBody>
      </p:sp>
      <p:pic>
        <p:nvPicPr>
          <p:cNvPr id="9"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advTm="11000">
        <p14:prism/>
      </p:transition>
    </mc:Choice>
    <mc:Fallback>
      <p:transition spd="slow" advTm="1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mph" presetSubtype="0" fill="hold" nodeType="clickEffect">
                                  <p:stCondLst>
                                    <p:cond delay="0"/>
                                  </p:stCondLst>
                                  <p:childTnLst>
                                    <p:animClr clrSpc="hsl" dir="cw">
                                      <p:cBhvr override="childStyle">
                                        <p:cTn id="6" dur="500" fill="hold"/>
                                        <p:tgtEl>
                                          <p:spTgt spid="5"/>
                                        </p:tgtEl>
                                        <p:attrNameLst>
                                          <p:attrName>style.color</p:attrName>
                                        </p:attrNameLst>
                                      </p:cBhvr>
                                      <p:by>
                                        <p:hsl h="0" s="-70588" l="0"/>
                                      </p:by>
                                    </p:animClr>
                                    <p:animClr clrSpc="hsl" dir="cw">
                                      <p:cBhvr>
                                        <p:cTn id="7" dur="500" fill="hold"/>
                                        <p:tgtEl>
                                          <p:spTgt spid="5"/>
                                        </p:tgtEl>
                                        <p:attrNameLst>
                                          <p:attrName>fillcolor</p:attrName>
                                        </p:attrNameLst>
                                      </p:cBhvr>
                                      <p:by>
                                        <p:hsl h="0" s="-70588" l="0"/>
                                      </p:by>
                                    </p:animClr>
                                    <p:animClr clrSpc="hsl" dir="cw">
                                      <p:cBhvr>
                                        <p:cTn id="8" dur="500" fill="hold"/>
                                        <p:tgtEl>
                                          <p:spTgt spid="5"/>
                                        </p:tgtEl>
                                        <p:attrNameLst>
                                          <p:attrName>stroke.color</p:attrName>
                                        </p:attrNameLst>
                                      </p:cBhvr>
                                      <p:by>
                                        <p:hsl h="0" s="-70588" l="0"/>
                                      </p:by>
                                    </p:animClr>
                                    <p:set>
                                      <p:cBhvr>
                                        <p:cTn id="9" dur="500" fill="hold"/>
                                        <p:tgtEl>
                                          <p:spTgt spid="5"/>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21" presetClass="exit" presetSubtype="1" fill="hold" grpId="0" nodeType="clickEffect">
                                  <p:stCondLst>
                                    <p:cond delay="0"/>
                                  </p:stCondLst>
                                  <p:childTnLst>
                                    <p:animEffect transition="out" filter="wheel(1)">
                                      <p:cBhvr>
                                        <p:cTn id="13" dur="1250"/>
                                        <p:tgtEl>
                                          <p:spTgt spid="7"/>
                                        </p:tgtEl>
                                      </p:cBhvr>
                                    </p:animEffect>
                                    <p:set>
                                      <p:cBhvr>
                                        <p:cTn id="14" dur="1" fill="hold">
                                          <p:stCondLst>
                                            <p:cond delay="1249"/>
                                          </p:stCondLst>
                                        </p:cTn>
                                        <p:tgtEl>
                                          <p:spTgt spid="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heel(1)">
                                      <p:cBhvr>
                                        <p:cTn id="23"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sp>
        <p:nvSpPr>
          <p:cNvPr id="4" name="Text 1"/>
          <p:cNvSpPr/>
          <p:nvPr/>
        </p:nvSpPr>
        <p:spPr>
          <a:xfrm>
            <a:off x="2037993" y="1385173"/>
            <a:ext cx="10554414" cy="1388745"/>
          </a:xfrm>
          <a:prstGeom prst="rect">
            <a:avLst/>
          </a:prstGeom>
          <a:noFill/>
          <a:ln/>
        </p:spPr>
        <p:txBody>
          <a:bodyPr wrap="square" rtlCol="0" anchor="t"/>
          <a:lstStyle/>
          <a:p>
            <a:pPr marL="0" indent="0">
              <a:lnSpc>
                <a:spcPts val="5468"/>
              </a:lnSpc>
              <a:buNone/>
            </a:pPr>
            <a:r>
              <a:rPr lang="en-US" sz="4374" b="1" dirty="0">
                <a:solidFill>
                  <a:srgbClr val="F0F4F1"/>
                </a:solidFill>
                <a:latin typeface="Syne" pitchFamily="34" charset="0"/>
                <a:ea typeface="Syne" pitchFamily="34" charset="-122"/>
                <a:cs typeface="Syne" pitchFamily="34" charset="-120"/>
              </a:rPr>
              <a:t>Unlocking the Power of Numerology</a:t>
            </a:r>
            <a:endParaRPr lang="en-US" sz="4374" dirty="0"/>
          </a:p>
        </p:txBody>
      </p:sp>
      <p:sp>
        <p:nvSpPr>
          <p:cNvPr id="5" name="Text 2"/>
          <p:cNvSpPr/>
          <p:nvPr/>
        </p:nvSpPr>
        <p:spPr>
          <a:xfrm>
            <a:off x="2037993" y="3218259"/>
            <a:ext cx="10554414" cy="1066205"/>
          </a:xfrm>
          <a:prstGeom prst="rect">
            <a:avLst/>
          </a:prstGeom>
          <a:noFill/>
          <a:ln/>
        </p:spPr>
        <p:txBody>
          <a:bodyPr wrap="square" rtlCol="0" anchor="t"/>
          <a:lstStyle/>
          <a:p>
            <a:pPr marL="0" indent="0">
              <a:lnSpc>
                <a:spcPts val="2799"/>
              </a:lnSpc>
              <a:buNone/>
            </a:pPr>
            <a:r>
              <a:rPr lang="en-US" sz="1750" dirty="0">
                <a:solidFill>
                  <a:srgbClr val="D7E5D8"/>
                </a:solidFill>
                <a:latin typeface="Syne" pitchFamily="34" charset="0"/>
                <a:ea typeface="Syne" pitchFamily="34" charset="-122"/>
                <a:cs typeface="Syne" pitchFamily="34" charset="-120"/>
              </a:rPr>
              <a:t>Numerology is a profound system that unveils the hidden meanings within the numerical patterns of your life. By tapping into this ancient wisdom, you can unlock transformative self-knowledge and chart a course towards fulfillment.</a:t>
            </a:r>
            <a:endParaRPr lang="en-US" sz="1750" dirty="0"/>
          </a:p>
        </p:txBody>
      </p:sp>
      <p:sp>
        <p:nvSpPr>
          <p:cNvPr id="6" name="Text 3"/>
          <p:cNvSpPr/>
          <p:nvPr/>
        </p:nvSpPr>
        <p:spPr>
          <a:xfrm>
            <a:off x="2393394" y="4534376"/>
            <a:ext cx="10199013"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dirty="0">
                <a:solidFill>
                  <a:srgbClr val="D7E5D8"/>
                </a:solidFill>
                <a:latin typeface="Syne" pitchFamily="34" charset="0"/>
                <a:ea typeface="Syne" pitchFamily="34" charset="-122"/>
                <a:cs typeface="Syne" pitchFamily="34" charset="-120"/>
              </a:rPr>
              <a:t>Uncover Your Unique Numerical Essence: Explore the intricate interplay of your </a:t>
            </a:r>
            <a:r>
              <a:rPr lang="en-US" sz="1750" b="1" dirty="0">
                <a:solidFill>
                  <a:srgbClr val="D7E5D8"/>
                </a:solidFill>
                <a:latin typeface="Syne" pitchFamily="34" charset="0"/>
                <a:ea typeface="Syne" pitchFamily="34" charset="-122"/>
                <a:cs typeface="Syne" pitchFamily="34" charset="-120"/>
              </a:rPr>
              <a:t>driver</a:t>
            </a:r>
            <a:r>
              <a:rPr lang="en-US" sz="1750" dirty="0">
                <a:solidFill>
                  <a:srgbClr val="D7E5D8"/>
                </a:solidFill>
                <a:latin typeface="Syne" pitchFamily="34" charset="0"/>
                <a:ea typeface="Syne" pitchFamily="34" charset="-122"/>
                <a:cs typeface="Syne" pitchFamily="34" charset="-120"/>
              </a:rPr>
              <a:t>, </a:t>
            </a:r>
            <a:r>
              <a:rPr lang="en-US" sz="1750" b="1" dirty="0">
                <a:solidFill>
                  <a:srgbClr val="D7E5D8"/>
                </a:solidFill>
                <a:latin typeface="Syne" pitchFamily="34" charset="0"/>
                <a:ea typeface="Syne" pitchFamily="34" charset="-122"/>
                <a:cs typeface="Syne" pitchFamily="34" charset="-120"/>
              </a:rPr>
              <a:t>personality</a:t>
            </a:r>
            <a:r>
              <a:rPr lang="en-US" sz="1750" dirty="0">
                <a:solidFill>
                  <a:srgbClr val="D7E5D8"/>
                </a:solidFill>
                <a:latin typeface="Syne" pitchFamily="34" charset="0"/>
                <a:ea typeface="Syne" pitchFamily="34" charset="-122"/>
                <a:cs typeface="Syne" pitchFamily="34" charset="-120"/>
              </a:rPr>
              <a:t>, </a:t>
            </a:r>
            <a:r>
              <a:rPr lang="en-US" sz="1750" b="1" dirty="0">
                <a:solidFill>
                  <a:srgbClr val="D7E5D8"/>
                </a:solidFill>
                <a:latin typeface="Syne" pitchFamily="34" charset="0"/>
                <a:ea typeface="Syne" pitchFamily="34" charset="-122"/>
                <a:cs typeface="Syne" pitchFamily="34" charset="-120"/>
              </a:rPr>
              <a:t>conductor</a:t>
            </a:r>
            <a:r>
              <a:rPr lang="en-US" sz="1750" dirty="0">
                <a:solidFill>
                  <a:srgbClr val="D7E5D8"/>
                </a:solidFill>
                <a:latin typeface="Syne" pitchFamily="34" charset="0"/>
                <a:ea typeface="Syne" pitchFamily="34" charset="-122"/>
                <a:cs typeface="Syne" pitchFamily="34" charset="-120"/>
              </a:rPr>
              <a:t>, </a:t>
            </a:r>
            <a:r>
              <a:rPr lang="en-US" sz="1750" b="1" dirty="0">
                <a:solidFill>
                  <a:srgbClr val="D7E5D8"/>
                </a:solidFill>
                <a:latin typeface="Syne" pitchFamily="34" charset="0"/>
                <a:ea typeface="Syne" pitchFamily="34" charset="-122"/>
                <a:cs typeface="Syne" pitchFamily="34" charset="-120"/>
              </a:rPr>
              <a:t>soul urge</a:t>
            </a:r>
            <a:r>
              <a:rPr lang="en-US" sz="1750" dirty="0">
                <a:solidFill>
                  <a:srgbClr val="D7E5D8"/>
                </a:solidFill>
                <a:latin typeface="Syne" pitchFamily="34" charset="0"/>
                <a:ea typeface="Syne" pitchFamily="34" charset="-122"/>
                <a:cs typeface="Syne" pitchFamily="34" charset="-120"/>
              </a:rPr>
              <a:t>, and </a:t>
            </a:r>
            <a:r>
              <a:rPr lang="en-US" sz="1750" b="1" dirty="0">
                <a:solidFill>
                  <a:srgbClr val="D7E5D8"/>
                </a:solidFill>
                <a:latin typeface="Syne" pitchFamily="34" charset="0"/>
                <a:ea typeface="Syne" pitchFamily="34" charset="-122"/>
                <a:cs typeface="Syne" pitchFamily="34" charset="-120"/>
              </a:rPr>
              <a:t>maturity</a:t>
            </a:r>
            <a:r>
              <a:rPr lang="en-US" sz="1750" dirty="0">
                <a:solidFill>
                  <a:srgbClr val="D7E5D8"/>
                </a:solidFill>
                <a:latin typeface="Syne" pitchFamily="34" charset="0"/>
                <a:ea typeface="Syne" pitchFamily="34" charset="-122"/>
                <a:cs typeface="Syne" pitchFamily="34" charset="-120"/>
              </a:rPr>
              <a:t> numbers to reveal your core identity.</a:t>
            </a:r>
            <a:endParaRPr lang="en-US" sz="1750" dirty="0"/>
          </a:p>
        </p:txBody>
      </p:sp>
      <p:sp>
        <p:nvSpPr>
          <p:cNvPr id="7" name="Text 4"/>
          <p:cNvSpPr/>
          <p:nvPr/>
        </p:nvSpPr>
        <p:spPr>
          <a:xfrm>
            <a:off x="2393394" y="5334000"/>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dirty="0">
                <a:solidFill>
                  <a:srgbClr val="D7E5D8"/>
                </a:solidFill>
                <a:latin typeface="Syne" pitchFamily="34" charset="0"/>
                <a:ea typeface="Syne" pitchFamily="34" charset="-122"/>
                <a:cs typeface="Syne" pitchFamily="34" charset="-120"/>
              </a:rPr>
              <a:t>Align Your Decisions with Your Deeper Calling: Let the insights from numerology guide you in making choices that resonate with your innermost desires and life purpose.</a:t>
            </a:r>
            <a:endParaRPr lang="en-US" sz="1750" dirty="0"/>
          </a:p>
        </p:txBody>
      </p:sp>
      <p:sp>
        <p:nvSpPr>
          <p:cNvPr id="8" name="Text 5"/>
          <p:cNvSpPr/>
          <p:nvPr/>
        </p:nvSpPr>
        <p:spPr>
          <a:xfrm>
            <a:off x="2393394" y="6133624"/>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dirty="0">
                <a:solidFill>
                  <a:srgbClr val="D7E5D8"/>
                </a:solidFill>
                <a:latin typeface="Syne" pitchFamily="34" charset="0"/>
                <a:ea typeface="Syne" pitchFamily="34" charset="-122"/>
                <a:cs typeface="Syne" pitchFamily="34" charset="-120"/>
              </a:rPr>
              <a:t>Enhance Your Relationships and Interactions: Gain deeper understanding of yourself and others through the lens of numerology, fostering more meaningful connections.</a:t>
            </a:r>
            <a:endParaRPr lang="en-US" sz="1750" dirty="0"/>
          </a:p>
        </p:txBody>
      </p:sp>
      <p:pic>
        <p:nvPicPr>
          <p:cNvPr id="9"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1000">
        <p15:prstTrans prst="airplane"/>
      </p:transition>
    </mc:Choice>
    <mc:Fallback>
      <p:transition spd="slow" advTm="1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down)">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down)">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randombar(horizontal)">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sp>
        <p:nvSpPr>
          <p:cNvPr id="4" name="Text 1"/>
          <p:cNvSpPr/>
          <p:nvPr/>
        </p:nvSpPr>
        <p:spPr>
          <a:xfrm>
            <a:off x="2037993" y="740688"/>
            <a:ext cx="10554414" cy="1388745"/>
          </a:xfrm>
          <a:prstGeom prst="rect">
            <a:avLst/>
          </a:prstGeom>
          <a:noFill/>
          <a:ln/>
        </p:spPr>
        <p:txBody>
          <a:bodyPr wrap="square" rtlCol="0" anchor="t"/>
          <a:lstStyle/>
          <a:p>
            <a:pPr marL="0" indent="0">
              <a:lnSpc>
                <a:spcPts val="5468"/>
              </a:lnSpc>
              <a:buNone/>
            </a:pPr>
            <a:r>
              <a:rPr lang="en-US" sz="4374" b="1" dirty="0">
                <a:solidFill>
                  <a:srgbClr val="F0F4F1"/>
                </a:solidFill>
                <a:latin typeface="Syne" pitchFamily="34" charset="0"/>
                <a:ea typeface="Syne" pitchFamily="34" charset="-122"/>
                <a:cs typeface="Syne" pitchFamily="34" charset="-120"/>
              </a:rPr>
              <a:t>Renowned Numerologists</a:t>
            </a:r>
            <a:endParaRPr lang="en-US" sz="4374" dirty="0"/>
          </a:p>
        </p:txBody>
      </p:sp>
      <p:sp>
        <p:nvSpPr>
          <p:cNvPr id="5" name="Shape 2"/>
          <p:cNvSpPr/>
          <p:nvPr/>
        </p:nvSpPr>
        <p:spPr>
          <a:xfrm>
            <a:off x="7293054" y="2573774"/>
            <a:ext cx="44410" cy="4915019"/>
          </a:xfrm>
          <a:prstGeom prst="roundRect">
            <a:avLst>
              <a:gd name="adj" fmla="val 225151"/>
            </a:avLst>
          </a:prstGeom>
          <a:solidFill>
            <a:srgbClr val="6D9121"/>
          </a:solidFill>
          <a:ln/>
        </p:spPr>
      </p:sp>
      <p:sp>
        <p:nvSpPr>
          <p:cNvPr id="6" name="Shape 3"/>
          <p:cNvSpPr/>
          <p:nvPr/>
        </p:nvSpPr>
        <p:spPr>
          <a:xfrm>
            <a:off x="6287631" y="2975074"/>
            <a:ext cx="777597" cy="44410"/>
          </a:xfrm>
          <a:prstGeom prst="roundRect">
            <a:avLst>
              <a:gd name="adj" fmla="val 225151"/>
            </a:avLst>
          </a:prstGeom>
          <a:solidFill>
            <a:srgbClr val="6D9121"/>
          </a:solidFill>
          <a:ln/>
        </p:spPr>
      </p:sp>
      <p:sp>
        <p:nvSpPr>
          <p:cNvPr id="7" name="Shape 4"/>
          <p:cNvSpPr/>
          <p:nvPr/>
        </p:nvSpPr>
        <p:spPr>
          <a:xfrm>
            <a:off x="7065228" y="2747367"/>
            <a:ext cx="499943" cy="499943"/>
          </a:xfrm>
          <a:prstGeom prst="roundRect">
            <a:avLst>
              <a:gd name="adj" fmla="val 20000"/>
            </a:avLst>
          </a:prstGeom>
          <a:solidFill>
            <a:srgbClr val="547808"/>
          </a:solidFill>
          <a:ln w="7620">
            <a:solidFill>
              <a:srgbClr val="6D9121"/>
            </a:solidFill>
            <a:prstDash val="solid"/>
          </a:ln>
        </p:spPr>
      </p:sp>
      <p:sp>
        <p:nvSpPr>
          <p:cNvPr id="8" name="Text 5"/>
          <p:cNvSpPr/>
          <p:nvPr/>
        </p:nvSpPr>
        <p:spPr>
          <a:xfrm>
            <a:off x="7227034" y="2789039"/>
            <a:ext cx="176332" cy="416481"/>
          </a:xfrm>
          <a:prstGeom prst="rect">
            <a:avLst/>
          </a:prstGeom>
          <a:noFill/>
          <a:ln/>
        </p:spPr>
        <p:txBody>
          <a:bodyPr wrap="none" rtlCol="0" anchor="t"/>
          <a:lstStyle/>
          <a:p>
            <a:pPr marL="0" indent="0" algn="ctr">
              <a:lnSpc>
                <a:spcPts val="3281"/>
              </a:lnSpc>
              <a:buNone/>
            </a:pPr>
            <a:r>
              <a:rPr lang="en-US" sz="2624" b="1" dirty="0">
                <a:solidFill>
                  <a:srgbClr val="D7E5D8"/>
                </a:solidFill>
                <a:latin typeface="Syne" pitchFamily="34" charset="0"/>
                <a:ea typeface="Syne" pitchFamily="34" charset="-122"/>
                <a:cs typeface="Syne" pitchFamily="34" charset="-120"/>
              </a:rPr>
              <a:t>1</a:t>
            </a:r>
            <a:endParaRPr lang="en-US" sz="2624" dirty="0"/>
          </a:p>
        </p:txBody>
      </p:sp>
      <p:sp>
        <p:nvSpPr>
          <p:cNvPr id="9" name="Text 6"/>
          <p:cNvSpPr/>
          <p:nvPr/>
        </p:nvSpPr>
        <p:spPr>
          <a:xfrm>
            <a:off x="2494359" y="2795945"/>
            <a:ext cx="3598783" cy="347186"/>
          </a:xfrm>
          <a:prstGeom prst="rect">
            <a:avLst/>
          </a:prstGeom>
          <a:noFill/>
          <a:ln/>
        </p:spPr>
        <p:txBody>
          <a:bodyPr wrap="none" rtlCol="0" anchor="t"/>
          <a:lstStyle/>
          <a:p>
            <a:pPr marL="0" indent="0" algn="r">
              <a:lnSpc>
                <a:spcPts val="2734"/>
              </a:lnSpc>
              <a:buNone/>
            </a:pPr>
            <a:r>
              <a:rPr lang="en-US" sz="2187" b="1" dirty="0">
                <a:solidFill>
                  <a:srgbClr val="D7E5D8"/>
                </a:solidFill>
                <a:latin typeface="Syne" pitchFamily="34" charset="0"/>
                <a:ea typeface="Syne" pitchFamily="34" charset="-122"/>
                <a:cs typeface="Syne" pitchFamily="34" charset="-120"/>
              </a:rPr>
              <a:t>Linda Goodman</a:t>
            </a:r>
            <a:endParaRPr lang="en-US" sz="2187" dirty="0"/>
          </a:p>
        </p:txBody>
      </p:sp>
      <p:sp>
        <p:nvSpPr>
          <p:cNvPr id="10" name="Text 7"/>
          <p:cNvSpPr/>
          <p:nvPr/>
        </p:nvSpPr>
        <p:spPr>
          <a:xfrm>
            <a:off x="2037993" y="3276362"/>
            <a:ext cx="4055150" cy="1421606"/>
          </a:xfrm>
          <a:prstGeom prst="rect">
            <a:avLst/>
          </a:prstGeom>
          <a:noFill/>
          <a:ln/>
        </p:spPr>
        <p:txBody>
          <a:bodyPr wrap="square" rtlCol="0" anchor="t"/>
          <a:lstStyle/>
          <a:p>
            <a:pPr marL="0" indent="0" algn="r">
              <a:lnSpc>
                <a:spcPts val="2799"/>
              </a:lnSpc>
              <a:buNone/>
            </a:pPr>
            <a:r>
              <a:rPr lang="en-US" sz="1750" dirty="0">
                <a:solidFill>
                  <a:srgbClr val="D7E5D8"/>
                </a:solidFill>
                <a:latin typeface="Syne" pitchFamily="34" charset="0"/>
                <a:ea typeface="Syne" pitchFamily="34" charset="-122"/>
                <a:cs typeface="Syne" pitchFamily="34" charset="-120"/>
              </a:rPr>
              <a:t>Pioneering astrologer and numerologist, known for her best-selling books that introduced numerology to mainstream audiences.</a:t>
            </a:r>
            <a:endParaRPr lang="en-US" sz="1750" dirty="0"/>
          </a:p>
        </p:txBody>
      </p:sp>
      <p:sp>
        <p:nvSpPr>
          <p:cNvPr id="11" name="Shape 8"/>
          <p:cNvSpPr/>
          <p:nvPr/>
        </p:nvSpPr>
        <p:spPr>
          <a:xfrm>
            <a:off x="7565172" y="4085927"/>
            <a:ext cx="777597" cy="44410"/>
          </a:xfrm>
          <a:prstGeom prst="roundRect">
            <a:avLst>
              <a:gd name="adj" fmla="val 225151"/>
            </a:avLst>
          </a:prstGeom>
          <a:solidFill>
            <a:srgbClr val="6D9121"/>
          </a:solidFill>
          <a:ln/>
        </p:spPr>
      </p:sp>
      <p:sp>
        <p:nvSpPr>
          <p:cNvPr id="12" name="Shape 9"/>
          <p:cNvSpPr/>
          <p:nvPr/>
        </p:nvSpPr>
        <p:spPr>
          <a:xfrm>
            <a:off x="7065228" y="3858220"/>
            <a:ext cx="499943" cy="499943"/>
          </a:xfrm>
          <a:prstGeom prst="roundRect">
            <a:avLst>
              <a:gd name="adj" fmla="val 20000"/>
            </a:avLst>
          </a:prstGeom>
          <a:solidFill>
            <a:srgbClr val="547808"/>
          </a:solidFill>
          <a:ln w="7620">
            <a:solidFill>
              <a:srgbClr val="6D9121"/>
            </a:solidFill>
            <a:prstDash val="solid"/>
          </a:ln>
        </p:spPr>
      </p:sp>
      <p:sp>
        <p:nvSpPr>
          <p:cNvPr id="13" name="Text 10"/>
          <p:cNvSpPr/>
          <p:nvPr/>
        </p:nvSpPr>
        <p:spPr>
          <a:xfrm>
            <a:off x="7147977" y="3899892"/>
            <a:ext cx="334328" cy="416481"/>
          </a:xfrm>
          <a:prstGeom prst="rect">
            <a:avLst/>
          </a:prstGeom>
          <a:noFill/>
          <a:ln/>
        </p:spPr>
        <p:txBody>
          <a:bodyPr wrap="none" rtlCol="0" anchor="t"/>
          <a:lstStyle/>
          <a:p>
            <a:pPr marL="0" indent="0" algn="ctr">
              <a:lnSpc>
                <a:spcPts val="3281"/>
              </a:lnSpc>
              <a:buNone/>
            </a:pPr>
            <a:r>
              <a:rPr lang="en-US" sz="2624" b="1" dirty="0">
                <a:solidFill>
                  <a:srgbClr val="D7E5D8"/>
                </a:solidFill>
                <a:latin typeface="Syne" pitchFamily="34" charset="0"/>
                <a:ea typeface="Syne" pitchFamily="34" charset="-122"/>
                <a:cs typeface="Syne" pitchFamily="34" charset="-120"/>
              </a:rPr>
              <a:t>2</a:t>
            </a:r>
            <a:endParaRPr lang="en-US" sz="2624" dirty="0"/>
          </a:p>
        </p:txBody>
      </p:sp>
      <p:sp>
        <p:nvSpPr>
          <p:cNvPr id="14" name="Text 11"/>
          <p:cNvSpPr/>
          <p:nvPr/>
        </p:nvSpPr>
        <p:spPr>
          <a:xfrm>
            <a:off x="8537258" y="3906798"/>
            <a:ext cx="3488769" cy="347186"/>
          </a:xfrm>
          <a:prstGeom prst="rect">
            <a:avLst/>
          </a:prstGeom>
          <a:noFill/>
          <a:ln/>
        </p:spPr>
        <p:txBody>
          <a:bodyPr wrap="none" rtlCol="0" anchor="t"/>
          <a:lstStyle/>
          <a:p>
            <a:pPr marL="0" indent="0" algn="l">
              <a:lnSpc>
                <a:spcPts val="2734"/>
              </a:lnSpc>
              <a:buNone/>
            </a:pPr>
            <a:r>
              <a:rPr lang="en-US" sz="2187" b="1" dirty="0">
                <a:solidFill>
                  <a:srgbClr val="D7E5D8"/>
                </a:solidFill>
                <a:latin typeface="Syne" pitchFamily="34" charset="0"/>
                <a:ea typeface="Syne" pitchFamily="34" charset="-122"/>
                <a:cs typeface="Syne" pitchFamily="34" charset="-120"/>
              </a:rPr>
              <a:t>Glynis McCants</a:t>
            </a:r>
            <a:endParaRPr lang="en-US" sz="2187" dirty="0"/>
          </a:p>
        </p:txBody>
      </p:sp>
      <p:sp>
        <p:nvSpPr>
          <p:cNvPr id="15" name="Text 12"/>
          <p:cNvSpPr/>
          <p:nvPr/>
        </p:nvSpPr>
        <p:spPr>
          <a:xfrm>
            <a:off x="8537258" y="4387215"/>
            <a:ext cx="4055150" cy="1421606"/>
          </a:xfrm>
          <a:prstGeom prst="rect">
            <a:avLst/>
          </a:prstGeom>
          <a:noFill/>
          <a:ln/>
        </p:spPr>
        <p:txBody>
          <a:bodyPr wrap="square" rtlCol="0" anchor="t"/>
          <a:lstStyle/>
          <a:p>
            <a:pPr marL="0" indent="0" algn="l">
              <a:lnSpc>
                <a:spcPts val="2799"/>
              </a:lnSpc>
              <a:buNone/>
            </a:pPr>
            <a:r>
              <a:rPr lang="en-US" sz="1750" dirty="0">
                <a:solidFill>
                  <a:srgbClr val="D7E5D8"/>
                </a:solidFill>
                <a:latin typeface="Syne" pitchFamily="34" charset="0"/>
                <a:ea typeface="Syne" pitchFamily="34" charset="-122"/>
                <a:cs typeface="Syne" pitchFamily="34" charset="-120"/>
              </a:rPr>
              <a:t>Contemporary expert on numerology, appearing on TV and radio to share insights on using numbers to better understand oneself and others.</a:t>
            </a:r>
            <a:endParaRPr lang="en-US" sz="1750" dirty="0"/>
          </a:p>
        </p:txBody>
      </p:sp>
      <p:sp>
        <p:nvSpPr>
          <p:cNvPr id="16" name="Shape 13"/>
          <p:cNvSpPr/>
          <p:nvPr/>
        </p:nvSpPr>
        <p:spPr>
          <a:xfrm>
            <a:off x="6287631" y="5543610"/>
            <a:ext cx="777597" cy="44410"/>
          </a:xfrm>
          <a:prstGeom prst="roundRect">
            <a:avLst>
              <a:gd name="adj" fmla="val 225151"/>
            </a:avLst>
          </a:prstGeom>
          <a:solidFill>
            <a:srgbClr val="6D9121"/>
          </a:solidFill>
          <a:ln/>
        </p:spPr>
      </p:sp>
      <p:sp>
        <p:nvSpPr>
          <p:cNvPr id="17" name="Shape 14"/>
          <p:cNvSpPr/>
          <p:nvPr/>
        </p:nvSpPr>
        <p:spPr>
          <a:xfrm>
            <a:off x="7065228" y="5315903"/>
            <a:ext cx="499943" cy="499943"/>
          </a:xfrm>
          <a:prstGeom prst="roundRect">
            <a:avLst>
              <a:gd name="adj" fmla="val 20000"/>
            </a:avLst>
          </a:prstGeom>
          <a:solidFill>
            <a:srgbClr val="547808"/>
          </a:solidFill>
          <a:ln w="7620">
            <a:solidFill>
              <a:srgbClr val="6D9121"/>
            </a:solidFill>
            <a:prstDash val="solid"/>
          </a:ln>
        </p:spPr>
      </p:sp>
      <p:sp>
        <p:nvSpPr>
          <p:cNvPr id="18" name="Text 15"/>
          <p:cNvSpPr/>
          <p:nvPr/>
        </p:nvSpPr>
        <p:spPr>
          <a:xfrm>
            <a:off x="7139404" y="5357574"/>
            <a:ext cx="351592" cy="416481"/>
          </a:xfrm>
          <a:prstGeom prst="rect">
            <a:avLst/>
          </a:prstGeom>
          <a:noFill/>
          <a:ln/>
        </p:spPr>
        <p:txBody>
          <a:bodyPr wrap="none" rtlCol="0" anchor="t"/>
          <a:lstStyle/>
          <a:p>
            <a:pPr marL="0" indent="0" algn="ctr">
              <a:lnSpc>
                <a:spcPts val="3281"/>
              </a:lnSpc>
              <a:buNone/>
            </a:pPr>
            <a:r>
              <a:rPr lang="en-US" sz="2624" b="1" dirty="0">
                <a:solidFill>
                  <a:srgbClr val="D7E5D8"/>
                </a:solidFill>
                <a:latin typeface="Syne" pitchFamily="34" charset="0"/>
                <a:ea typeface="Syne" pitchFamily="34" charset="-122"/>
                <a:cs typeface="Syne" pitchFamily="34" charset="-120"/>
              </a:rPr>
              <a:t>3</a:t>
            </a:r>
            <a:endParaRPr lang="en-US" sz="2624" dirty="0"/>
          </a:p>
        </p:txBody>
      </p:sp>
      <p:sp>
        <p:nvSpPr>
          <p:cNvPr id="19" name="Text 16"/>
          <p:cNvSpPr/>
          <p:nvPr/>
        </p:nvSpPr>
        <p:spPr>
          <a:xfrm>
            <a:off x="3315653" y="5364480"/>
            <a:ext cx="2777490" cy="347186"/>
          </a:xfrm>
          <a:prstGeom prst="rect">
            <a:avLst/>
          </a:prstGeom>
          <a:noFill/>
          <a:ln/>
        </p:spPr>
        <p:txBody>
          <a:bodyPr wrap="none" rtlCol="0" anchor="t"/>
          <a:lstStyle/>
          <a:p>
            <a:pPr marL="0" indent="0" algn="r">
              <a:lnSpc>
                <a:spcPts val="2734"/>
              </a:lnSpc>
              <a:buNone/>
            </a:pPr>
            <a:r>
              <a:rPr lang="en-US" sz="2187" b="1" dirty="0">
                <a:solidFill>
                  <a:srgbClr val="D7E5D8"/>
                </a:solidFill>
                <a:latin typeface="Syne" pitchFamily="34" charset="0"/>
                <a:ea typeface="Syne" pitchFamily="34" charset="-122"/>
                <a:cs typeface="Syne" pitchFamily="34" charset="-120"/>
              </a:rPr>
              <a:t>Stacey Wolf</a:t>
            </a:r>
            <a:endParaRPr lang="en-US" sz="2187" dirty="0"/>
          </a:p>
        </p:txBody>
      </p:sp>
      <p:sp>
        <p:nvSpPr>
          <p:cNvPr id="20" name="Text 17"/>
          <p:cNvSpPr/>
          <p:nvPr/>
        </p:nvSpPr>
        <p:spPr>
          <a:xfrm>
            <a:off x="2037993" y="5844897"/>
            <a:ext cx="4055150" cy="1421606"/>
          </a:xfrm>
          <a:prstGeom prst="rect">
            <a:avLst/>
          </a:prstGeom>
          <a:noFill/>
          <a:ln/>
        </p:spPr>
        <p:txBody>
          <a:bodyPr wrap="square" rtlCol="0" anchor="t"/>
          <a:lstStyle/>
          <a:p>
            <a:pPr marL="0" indent="0" algn="r">
              <a:lnSpc>
                <a:spcPts val="2799"/>
              </a:lnSpc>
              <a:buNone/>
            </a:pPr>
            <a:r>
              <a:rPr lang="en-US" sz="1750" dirty="0">
                <a:solidFill>
                  <a:srgbClr val="D7E5D8"/>
                </a:solidFill>
                <a:latin typeface="Syne" pitchFamily="34" charset="0"/>
                <a:ea typeface="Syne" pitchFamily="34" charset="-122"/>
                <a:cs typeface="Syne" pitchFamily="34" charset="-120"/>
              </a:rPr>
              <a:t>Acclaimed author and numerologist, combining ancient wisdom with modern psychology to help individuals unlock their full potential.</a:t>
            </a:r>
            <a:endParaRPr lang="en-US" sz="1750" dirty="0"/>
          </a:p>
        </p:txBody>
      </p:sp>
      <p:pic>
        <p:nvPicPr>
          <p:cNvPr id="21"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11000">
        <p:blinds dir="vert"/>
      </p:transition>
    </mc:Choice>
    <mc:Fallback>
      <p:transition spd="slow" advTm="11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4"/>
                                        </p:tgtEl>
                                        <p:attrNameLst>
                                          <p:attrName>r</p:attrName>
                                        </p:attrNameLst>
                                      </p:cBhvr>
                                    </p:animRot>
                                    <p:animRot by="-240000">
                                      <p:cBhvr>
                                        <p:cTn id="7" dur="200" fill="hold">
                                          <p:stCondLst>
                                            <p:cond delay="200"/>
                                          </p:stCondLst>
                                        </p:cTn>
                                        <p:tgtEl>
                                          <p:spTgt spid="4"/>
                                        </p:tgtEl>
                                        <p:attrNameLst>
                                          <p:attrName>r</p:attrName>
                                        </p:attrNameLst>
                                      </p:cBhvr>
                                    </p:animRot>
                                    <p:animRot by="240000">
                                      <p:cBhvr>
                                        <p:cTn id="8" dur="200" fill="hold">
                                          <p:stCondLst>
                                            <p:cond delay="400"/>
                                          </p:stCondLst>
                                        </p:cTn>
                                        <p:tgtEl>
                                          <p:spTgt spid="4"/>
                                        </p:tgtEl>
                                        <p:attrNameLst>
                                          <p:attrName>r</p:attrName>
                                        </p:attrNameLst>
                                      </p:cBhvr>
                                    </p:animRot>
                                    <p:animRot by="-240000">
                                      <p:cBhvr>
                                        <p:cTn id="9" dur="200" fill="hold">
                                          <p:stCondLst>
                                            <p:cond delay="600"/>
                                          </p:stCondLst>
                                        </p:cTn>
                                        <p:tgtEl>
                                          <p:spTgt spid="4"/>
                                        </p:tgtEl>
                                        <p:attrNameLst>
                                          <p:attrName>r</p:attrName>
                                        </p:attrNameLst>
                                      </p:cBhvr>
                                    </p:animRot>
                                    <p:animRot by="120000">
                                      <p:cBhvr>
                                        <p:cTn id="10" dur="200" fill="hold">
                                          <p:stCondLst>
                                            <p:cond delay="800"/>
                                          </p:stCondLst>
                                        </p:cTn>
                                        <p:tgtEl>
                                          <p:spTgt spid="4"/>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500" fill="hold"/>
                                        <p:tgtEl>
                                          <p:spTgt spid="10"/>
                                        </p:tgtEl>
                                        <p:attrNameLst>
                                          <p:attrName>ppt_w</p:attrName>
                                        </p:attrNameLst>
                                      </p:cBhvr>
                                      <p:tavLst>
                                        <p:tav tm="0">
                                          <p:val>
                                            <p:fltVal val="0"/>
                                          </p:val>
                                        </p:tav>
                                        <p:tav tm="100000">
                                          <p:val>
                                            <p:strVal val="#ppt_w"/>
                                          </p:val>
                                        </p:tav>
                                      </p:tavLst>
                                    </p:anim>
                                    <p:anim calcmode="lin" valueType="num">
                                      <p:cBhvr>
                                        <p:cTn id="16" dur="500" fill="hold"/>
                                        <p:tgtEl>
                                          <p:spTgt spid="10"/>
                                        </p:tgtEl>
                                        <p:attrNameLst>
                                          <p:attrName>ppt_h</p:attrName>
                                        </p:attrNameLst>
                                      </p:cBhvr>
                                      <p:tavLst>
                                        <p:tav tm="0">
                                          <p:val>
                                            <p:fltVal val="0"/>
                                          </p:val>
                                        </p:tav>
                                        <p:tav tm="100000">
                                          <p:val>
                                            <p:strVal val="#ppt_h"/>
                                          </p:val>
                                        </p:tav>
                                      </p:tavLst>
                                    </p:anim>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26" presetClass="entr" presetSubtype="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290">
                                          <p:stCondLst>
                                            <p:cond delay="0"/>
                                          </p:stCondLst>
                                        </p:cTn>
                                        <p:tgtEl>
                                          <p:spTgt spid="15"/>
                                        </p:tgtEl>
                                      </p:cBhvr>
                                    </p:animEffect>
                                    <p:anim calcmode="lin" valueType="num">
                                      <p:cBhvr>
                                        <p:cTn id="23" dur="911" tmFilter="0,0; 0.14,0.36; 0.43,0.73; 0.71,0.91; 1.0,1.0">
                                          <p:stCondLst>
                                            <p:cond delay="0"/>
                                          </p:stCondLst>
                                        </p:cTn>
                                        <p:tgtEl>
                                          <p:spTgt spid="15"/>
                                        </p:tgtEl>
                                        <p:attrNameLst>
                                          <p:attrName>ppt_x</p:attrName>
                                        </p:attrNameLst>
                                      </p:cBhvr>
                                      <p:tavLst>
                                        <p:tav tm="0">
                                          <p:val>
                                            <p:strVal val="#ppt_x-0.25"/>
                                          </p:val>
                                        </p:tav>
                                        <p:tav tm="100000">
                                          <p:val>
                                            <p:strVal val="#ppt_x"/>
                                          </p:val>
                                        </p:tav>
                                      </p:tavLst>
                                    </p:anim>
                                    <p:anim calcmode="lin" valueType="num">
                                      <p:cBhvr>
                                        <p:cTn id="24" dur="332" tmFilter="0.0,0.0; 0.25,0.07; 0.50,0.2; 0.75,0.467; 1.0,1.0">
                                          <p:stCondLst>
                                            <p:cond delay="0"/>
                                          </p:stCondLst>
                                        </p:cTn>
                                        <p:tgtEl>
                                          <p:spTgt spid="15"/>
                                        </p:tgtEl>
                                        <p:attrNameLst>
                                          <p:attrName>ppt_y</p:attrName>
                                        </p:attrNameLst>
                                      </p:cBhvr>
                                      <p:tavLst>
                                        <p:tav tm="0" fmla="#ppt_y-sin(pi*$)/3">
                                          <p:val>
                                            <p:fltVal val="0.5"/>
                                          </p:val>
                                        </p:tav>
                                        <p:tav tm="100000">
                                          <p:val>
                                            <p:fltVal val="1"/>
                                          </p:val>
                                        </p:tav>
                                      </p:tavLst>
                                    </p:anim>
                                    <p:anim calcmode="lin" valueType="num">
                                      <p:cBhvr>
                                        <p:cTn id="25" dur="332" tmFilter="0, 0; 0.125,0.2665; 0.25,0.4; 0.375,0.465; 0.5,0.5;  0.625,0.535; 0.75,0.6; 0.875,0.7335; 1,1">
                                          <p:stCondLst>
                                            <p:cond delay="332"/>
                                          </p:stCondLst>
                                        </p:cTn>
                                        <p:tgtEl>
                                          <p:spTgt spid="15"/>
                                        </p:tgtEl>
                                        <p:attrNameLst>
                                          <p:attrName>ppt_y</p:attrName>
                                        </p:attrNameLst>
                                      </p:cBhvr>
                                      <p:tavLst>
                                        <p:tav tm="0" fmla="#ppt_y-sin(pi*$)/9">
                                          <p:val>
                                            <p:fltVal val="0"/>
                                          </p:val>
                                        </p:tav>
                                        <p:tav tm="100000">
                                          <p:val>
                                            <p:fltVal val="1"/>
                                          </p:val>
                                        </p:tav>
                                      </p:tavLst>
                                    </p:anim>
                                    <p:anim calcmode="lin" valueType="num">
                                      <p:cBhvr>
                                        <p:cTn id="26" dur="166" tmFilter="0, 0; 0.125,0.2665; 0.25,0.4; 0.375,0.465; 0.5,0.5;  0.625,0.535; 0.75,0.6; 0.875,0.7335; 1,1">
                                          <p:stCondLst>
                                            <p:cond delay="662"/>
                                          </p:stCondLst>
                                        </p:cTn>
                                        <p:tgtEl>
                                          <p:spTgt spid="15"/>
                                        </p:tgtEl>
                                        <p:attrNameLst>
                                          <p:attrName>ppt_y</p:attrName>
                                        </p:attrNameLst>
                                      </p:cBhvr>
                                      <p:tavLst>
                                        <p:tav tm="0" fmla="#ppt_y-sin(pi*$)/27">
                                          <p:val>
                                            <p:fltVal val="0"/>
                                          </p:val>
                                        </p:tav>
                                        <p:tav tm="100000">
                                          <p:val>
                                            <p:fltVal val="1"/>
                                          </p:val>
                                        </p:tav>
                                      </p:tavLst>
                                    </p:anim>
                                    <p:anim calcmode="lin" valueType="num">
                                      <p:cBhvr>
                                        <p:cTn id="27" dur="82" tmFilter="0, 0; 0.125,0.2665; 0.25,0.4; 0.375,0.465; 0.5,0.5;  0.625,0.535; 0.75,0.6; 0.875,0.7335; 1,1">
                                          <p:stCondLst>
                                            <p:cond delay="828"/>
                                          </p:stCondLst>
                                        </p:cTn>
                                        <p:tgtEl>
                                          <p:spTgt spid="15"/>
                                        </p:tgtEl>
                                        <p:attrNameLst>
                                          <p:attrName>ppt_y</p:attrName>
                                        </p:attrNameLst>
                                      </p:cBhvr>
                                      <p:tavLst>
                                        <p:tav tm="0" fmla="#ppt_y-sin(pi*$)/81">
                                          <p:val>
                                            <p:fltVal val="0"/>
                                          </p:val>
                                        </p:tav>
                                        <p:tav tm="100000">
                                          <p:val>
                                            <p:fltVal val="1"/>
                                          </p:val>
                                        </p:tav>
                                      </p:tavLst>
                                    </p:anim>
                                    <p:animScale>
                                      <p:cBhvr>
                                        <p:cTn id="28" dur="13">
                                          <p:stCondLst>
                                            <p:cond delay="325"/>
                                          </p:stCondLst>
                                        </p:cTn>
                                        <p:tgtEl>
                                          <p:spTgt spid="15"/>
                                        </p:tgtEl>
                                      </p:cBhvr>
                                      <p:to x="100000" y="60000"/>
                                    </p:animScale>
                                    <p:animScale>
                                      <p:cBhvr>
                                        <p:cTn id="29" dur="83" decel="50000">
                                          <p:stCondLst>
                                            <p:cond delay="338"/>
                                          </p:stCondLst>
                                        </p:cTn>
                                        <p:tgtEl>
                                          <p:spTgt spid="15"/>
                                        </p:tgtEl>
                                      </p:cBhvr>
                                      <p:to x="100000" y="100000"/>
                                    </p:animScale>
                                    <p:animScale>
                                      <p:cBhvr>
                                        <p:cTn id="30" dur="13">
                                          <p:stCondLst>
                                            <p:cond delay="656"/>
                                          </p:stCondLst>
                                        </p:cTn>
                                        <p:tgtEl>
                                          <p:spTgt spid="15"/>
                                        </p:tgtEl>
                                      </p:cBhvr>
                                      <p:to x="100000" y="80000"/>
                                    </p:animScale>
                                    <p:animScale>
                                      <p:cBhvr>
                                        <p:cTn id="31" dur="83" decel="50000">
                                          <p:stCondLst>
                                            <p:cond delay="669"/>
                                          </p:stCondLst>
                                        </p:cTn>
                                        <p:tgtEl>
                                          <p:spTgt spid="15"/>
                                        </p:tgtEl>
                                      </p:cBhvr>
                                      <p:to x="100000" y="100000"/>
                                    </p:animScale>
                                    <p:animScale>
                                      <p:cBhvr>
                                        <p:cTn id="32" dur="13">
                                          <p:stCondLst>
                                            <p:cond delay="821"/>
                                          </p:stCondLst>
                                        </p:cTn>
                                        <p:tgtEl>
                                          <p:spTgt spid="15"/>
                                        </p:tgtEl>
                                      </p:cBhvr>
                                      <p:to x="100000" y="90000"/>
                                    </p:animScale>
                                    <p:animScale>
                                      <p:cBhvr>
                                        <p:cTn id="33" dur="83" decel="50000">
                                          <p:stCondLst>
                                            <p:cond delay="834"/>
                                          </p:stCondLst>
                                        </p:cTn>
                                        <p:tgtEl>
                                          <p:spTgt spid="15"/>
                                        </p:tgtEl>
                                      </p:cBhvr>
                                      <p:to x="100000" y="100000"/>
                                    </p:animScale>
                                    <p:animScale>
                                      <p:cBhvr>
                                        <p:cTn id="34" dur="13">
                                          <p:stCondLst>
                                            <p:cond delay="904"/>
                                          </p:stCondLst>
                                        </p:cTn>
                                        <p:tgtEl>
                                          <p:spTgt spid="15"/>
                                        </p:tgtEl>
                                      </p:cBhvr>
                                      <p:to x="100000" y="95000"/>
                                    </p:animScale>
                                    <p:animScale>
                                      <p:cBhvr>
                                        <p:cTn id="35" dur="83" decel="50000">
                                          <p:stCondLst>
                                            <p:cond delay="917"/>
                                          </p:stCondLst>
                                        </p:cTn>
                                        <p:tgtEl>
                                          <p:spTgt spid="15"/>
                                        </p:tgtEl>
                                      </p:cBhvr>
                                      <p:to x="100000" y="100000"/>
                                    </p:animScale>
                                  </p:childTnLst>
                                </p:cTn>
                              </p:par>
                            </p:childTnLst>
                          </p:cTn>
                        </p:par>
                      </p:childTnLst>
                    </p:cTn>
                  </p:par>
                  <p:par>
                    <p:cTn id="36" fill="hold">
                      <p:stCondLst>
                        <p:cond delay="indefinite"/>
                      </p:stCondLst>
                      <p:childTnLst>
                        <p:par>
                          <p:cTn id="37" fill="hold">
                            <p:stCondLst>
                              <p:cond delay="0"/>
                            </p:stCondLst>
                            <p:childTnLst>
                              <p:par>
                                <p:cTn id="38" presetID="34" presetClass="emph" presetSubtype="0" fill="hold" grpId="0" nodeType="clickEffect">
                                  <p:stCondLst>
                                    <p:cond delay="0"/>
                                  </p:stCondLst>
                                  <p:iterate type="lt">
                                    <p:tmPct val="10000"/>
                                  </p:iterate>
                                  <p:childTnLst>
                                    <p:animMotion origin="layout" path="M 0.0 0.0 L 0.0 -0.07213" pathEditMode="relative" ptsTypes="">
                                      <p:cBhvr>
                                        <p:cTn id="39" dur="250" accel="50000" decel="50000" autoRev="1" fill="hold">
                                          <p:stCondLst>
                                            <p:cond delay="0"/>
                                          </p:stCondLst>
                                        </p:cTn>
                                        <p:tgtEl>
                                          <p:spTgt spid="20"/>
                                        </p:tgtEl>
                                        <p:attrNameLst>
                                          <p:attrName>ppt_x</p:attrName>
                                          <p:attrName>ppt_y</p:attrName>
                                        </p:attrNameLst>
                                      </p:cBhvr>
                                    </p:animMotion>
                                    <p:animRot by="1500000">
                                      <p:cBhvr>
                                        <p:cTn id="40" dur="125" fill="hold">
                                          <p:stCondLst>
                                            <p:cond delay="0"/>
                                          </p:stCondLst>
                                        </p:cTn>
                                        <p:tgtEl>
                                          <p:spTgt spid="20"/>
                                        </p:tgtEl>
                                        <p:attrNameLst>
                                          <p:attrName>r</p:attrName>
                                        </p:attrNameLst>
                                      </p:cBhvr>
                                    </p:animRot>
                                    <p:animRot by="-1500000">
                                      <p:cBhvr>
                                        <p:cTn id="41" dur="125" fill="hold">
                                          <p:stCondLst>
                                            <p:cond delay="125"/>
                                          </p:stCondLst>
                                        </p:cTn>
                                        <p:tgtEl>
                                          <p:spTgt spid="20"/>
                                        </p:tgtEl>
                                        <p:attrNameLst>
                                          <p:attrName>r</p:attrName>
                                        </p:attrNameLst>
                                      </p:cBhvr>
                                    </p:animRot>
                                    <p:animRot by="-1500000">
                                      <p:cBhvr>
                                        <p:cTn id="42" dur="125" fill="hold">
                                          <p:stCondLst>
                                            <p:cond delay="250"/>
                                          </p:stCondLst>
                                        </p:cTn>
                                        <p:tgtEl>
                                          <p:spTgt spid="20"/>
                                        </p:tgtEl>
                                        <p:attrNameLst>
                                          <p:attrName>r</p:attrName>
                                        </p:attrNameLst>
                                      </p:cBhvr>
                                    </p:animRot>
                                    <p:animRot by="1500000">
                                      <p:cBhvr>
                                        <p:cTn id="43" dur="125" fill="hold">
                                          <p:stCondLst>
                                            <p:cond delay="375"/>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P spid="15" grpId="0" animBg="1"/>
      <p:bldP spid="2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182291"/>
            <a:ext cx="7477601" cy="2083118"/>
          </a:xfrm>
          <a:prstGeom prst="rect">
            <a:avLst/>
          </a:prstGeom>
          <a:noFill/>
          <a:ln/>
        </p:spPr>
        <p:txBody>
          <a:bodyPr wrap="square" rtlCol="0" anchor="t"/>
          <a:lstStyle/>
          <a:p>
            <a:pPr marL="0" indent="0">
              <a:lnSpc>
                <a:spcPts val="5468"/>
              </a:lnSpc>
              <a:buNone/>
            </a:pPr>
            <a:r>
              <a:rPr lang="en-US" sz="4374" b="1" dirty="0">
                <a:solidFill>
                  <a:srgbClr val="F0F4F1"/>
                </a:solidFill>
                <a:latin typeface="Syne" pitchFamily="34" charset="0"/>
                <a:ea typeface="Syne" pitchFamily="34" charset="-122"/>
                <a:cs typeface="Syne" pitchFamily="34" charset="-120"/>
              </a:rPr>
              <a:t>Applying Numerology to Your Life</a:t>
            </a:r>
            <a:endParaRPr lang="en-US" sz="4374" dirty="0"/>
          </a:p>
        </p:txBody>
      </p:sp>
      <p:sp>
        <p:nvSpPr>
          <p:cNvPr id="6" name="Text 2"/>
          <p:cNvSpPr/>
          <p:nvPr/>
        </p:nvSpPr>
        <p:spPr>
          <a:xfrm>
            <a:off x="833199" y="3598664"/>
            <a:ext cx="7477601" cy="1421606"/>
          </a:xfrm>
          <a:prstGeom prst="rect">
            <a:avLst/>
          </a:prstGeom>
          <a:noFill/>
          <a:ln/>
        </p:spPr>
        <p:txBody>
          <a:bodyPr wrap="square" rtlCol="0" anchor="t"/>
          <a:lstStyle/>
          <a:p>
            <a:pPr marL="0" indent="0">
              <a:lnSpc>
                <a:spcPts val="2799"/>
              </a:lnSpc>
              <a:buNone/>
            </a:pPr>
            <a:r>
              <a:rPr lang="en-US" sz="1750" dirty="0">
                <a:solidFill>
                  <a:srgbClr val="D7E5D8"/>
                </a:solidFill>
                <a:latin typeface="Syne" pitchFamily="34" charset="0"/>
                <a:ea typeface="Syne" pitchFamily="34" charset="-122"/>
                <a:cs typeface="Syne" pitchFamily="34" charset="-120"/>
              </a:rPr>
              <a:t>Numerology is more than just an intellectual pursuit - it's a powerful tool for personal growth and transformation. By </a:t>
            </a:r>
            <a:r>
              <a:rPr lang="en-US" sz="1750" b="1" dirty="0">
                <a:solidFill>
                  <a:srgbClr val="D7E5D8"/>
                </a:solidFill>
                <a:latin typeface="Syne" pitchFamily="34" charset="0"/>
                <a:ea typeface="Syne" pitchFamily="34" charset="-122"/>
                <a:cs typeface="Syne" pitchFamily="34" charset="-120"/>
              </a:rPr>
              <a:t>integrating the insights of your unique numerical profile</a:t>
            </a:r>
            <a:r>
              <a:rPr lang="en-US" sz="1750" dirty="0">
                <a:solidFill>
                  <a:srgbClr val="D7E5D8"/>
                </a:solidFill>
                <a:latin typeface="Syne" pitchFamily="34" charset="0"/>
                <a:ea typeface="Syne" pitchFamily="34" charset="-122"/>
                <a:cs typeface="Syne" pitchFamily="34" charset="-120"/>
              </a:rPr>
              <a:t> into your daily life, you can unlock a deeper understanding of yourself and make more aligned decisions.</a:t>
            </a:r>
            <a:endParaRPr lang="en-US" sz="1750" dirty="0"/>
          </a:p>
        </p:txBody>
      </p:sp>
      <p:sp>
        <p:nvSpPr>
          <p:cNvPr id="7" name="Text 3"/>
          <p:cNvSpPr/>
          <p:nvPr/>
        </p:nvSpPr>
        <p:spPr>
          <a:xfrm>
            <a:off x="833199" y="5270182"/>
            <a:ext cx="7477601" cy="1777008"/>
          </a:xfrm>
          <a:prstGeom prst="rect">
            <a:avLst/>
          </a:prstGeom>
          <a:noFill/>
          <a:ln/>
        </p:spPr>
        <p:txBody>
          <a:bodyPr wrap="square" rtlCol="0" anchor="t"/>
          <a:lstStyle/>
          <a:p>
            <a:pPr marL="0" indent="0">
              <a:lnSpc>
                <a:spcPts val="2799"/>
              </a:lnSpc>
              <a:buNone/>
            </a:pPr>
            <a:r>
              <a:rPr lang="en-US" sz="1750" dirty="0">
                <a:solidFill>
                  <a:srgbClr val="D7E5D8"/>
                </a:solidFill>
                <a:latin typeface="Syne" pitchFamily="34" charset="0"/>
                <a:ea typeface="Syne" pitchFamily="34" charset="-122"/>
                <a:cs typeface="Syne" pitchFamily="34" charset="-120"/>
              </a:rPr>
              <a:t>Whether it's </a:t>
            </a:r>
            <a:r>
              <a:rPr lang="en-US" sz="1750" i="1" dirty="0">
                <a:solidFill>
                  <a:srgbClr val="D7E5D8"/>
                </a:solidFill>
                <a:latin typeface="Syne" pitchFamily="34" charset="0"/>
                <a:ea typeface="Syne" pitchFamily="34" charset="-122"/>
                <a:cs typeface="Syne" pitchFamily="34" charset="-120"/>
              </a:rPr>
              <a:t>leveraging your driver number</a:t>
            </a:r>
            <a:r>
              <a:rPr lang="en-US" sz="1750" dirty="0">
                <a:solidFill>
                  <a:srgbClr val="D7E5D8"/>
                </a:solidFill>
                <a:latin typeface="Syne" pitchFamily="34" charset="0"/>
                <a:ea typeface="Syne" pitchFamily="34" charset="-122"/>
                <a:cs typeface="Syne" pitchFamily="34" charset="-120"/>
              </a:rPr>
              <a:t> to forge a fulfilling career path, </a:t>
            </a:r>
            <a:r>
              <a:rPr lang="en-US" sz="1750" i="1" dirty="0">
                <a:solidFill>
                  <a:srgbClr val="D7E5D8"/>
                </a:solidFill>
                <a:latin typeface="Syne" pitchFamily="34" charset="0"/>
                <a:ea typeface="Syne" pitchFamily="34" charset="-122"/>
                <a:cs typeface="Syne" pitchFamily="34" charset="-120"/>
              </a:rPr>
              <a:t>harnessing your personality number</a:t>
            </a:r>
            <a:r>
              <a:rPr lang="en-US" sz="1750" dirty="0">
                <a:solidFill>
                  <a:srgbClr val="D7E5D8"/>
                </a:solidFill>
                <a:latin typeface="Syne" pitchFamily="34" charset="0"/>
                <a:ea typeface="Syne" pitchFamily="34" charset="-122"/>
                <a:cs typeface="Syne" pitchFamily="34" charset="-120"/>
              </a:rPr>
              <a:t> to enhance your relationships, or </a:t>
            </a:r>
            <a:r>
              <a:rPr lang="en-US" sz="1750" i="1" dirty="0">
                <a:solidFill>
                  <a:srgbClr val="D7E5D8"/>
                </a:solidFill>
                <a:latin typeface="Syne" pitchFamily="34" charset="0"/>
                <a:ea typeface="Syne" pitchFamily="34" charset="-122"/>
                <a:cs typeface="Syne" pitchFamily="34" charset="-120"/>
              </a:rPr>
              <a:t>following the guidance of your conductor number</a:t>
            </a:r>
            <a:r>
              <a:rPr lang="en-US" sz="1750" dirty="0">
                <a:solidFill>
                  <a:srgbClr val="D7E5D8"/>
                </a:solidFill>
                <a:latin typeface="Syne" pitchFamily="34" charset="0"/>
                <a:ea typeface="Syne" pitchFamily="34" charset="-122"/>
                <a:cs typeface="Syne" pitchFamily="34" charset="-120"/>
              </a:rPr>
              <a:t> to navigate life's crossroads, numerology provides a roadmap for living an authentic, purpose-driven existence.</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11000">
        <p14:ripple/>
      </p:transition>
    </mc:Choice>
    <mc:Fallback>
      <p:transition spd="slow" advTm="1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mph" presetSubtype="0" fill="hold" grpId="0" nodeType="clickEffect">
                                  <p:stCondLst>
                                    <p:cond delay="0"/>
                                  </p:stCondLst>
                                  <p:childTnLst>
                                    <p:animClr clrSpc="hsl" dir="cw">
                                      <p:cBhvr override="childStyle">
                                        <p:cTn id="6" dur="500" fill="hold"/>
                                        <p:tgtEl>
                                          <p:spTgt spid="5"/>
                                        </p:tgtEl>
                                        <p:attrNameLst>
                                          <p:attrName>style.color</p:attrName>
                                        </p:attrNameLst>
                                      </p:cBhvr>
                                      <p:by>
                                        <p:hsl h="0" s="12549" l="25098"/>
                                      </p:by>
                                    </p:animClr>
                                    <p:animClr clrSpc="hsl" dir="cw">
                                      <p:cBhvr>
                                        <p:cTn id="7" dur="500" fill="hold"/>
                                        <p:tgtEl>
                                          <p:spTgt spid="5"/>
                                        </p:tgtEl>
                                        <p:attrNameLst>
                                          <p:attrName>fillcolor</p:attrName>
                                        </p:attrNameLst>
                                      </p:cBhvr>
                                      <p:by>
                                        <p:hsl h="0" s="12549" l="25098"/>
                                      </p:by>
                                    </p:animClr>
                                    <p:animClr clrSpc="hsl" dir="cw">
                                      <p:cBhvr>
                                        <p:cTn id="8" dur="500" fill="hold"/>
                                        <p:tgtEl>
                                          <p:spTgt spid="5"/>
                                        </p:tgtEl>
                                        <p:attrNameLst>
                                          <p:attrName>stroke.color</p:attrName>
                                        </p:attrNameLst>
                                      </p:cBhvr>
                                      <p:by>
                                        <p:hsl h="0" s="12549" l="25098"/>
                                      </p:by>
                                    </p:animClr>
                                    <p:set>
                                      <p:cBhvr>
                                        <p:cTn id="9" dur="500" fill="hold"/>
                                        <p:tgtEl>
                                          <p:spTgt spid="5"/>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3" presetClass="emph" presetSubtype="2" fill="hold" grpId="0" nodeType="clickEffect">
                                  <p:stCondLst>
                                    <p:cond delay="0"/>
                                  </p:stCondLst>
                                  <p:childTnLst>
                                    <p:animClr clrSpc="rgb" dir="cw">
                                      <p:cBhvr override="childStyle">
                                        <p:cTn id="13" dur="1000" fill="hold"/>
                                        <p:tgtEl>
                                          <p:spTgt spid="6"/>
                                        </p:tgtEl>
                                        <p:attrNameLst>
                                          <p:attrName>style.color</p:attrName>
                                        </p:attrNameLst>
                                      </p:cBhvr>
                                      <p:to>
                                        <a:schemeClr val="accent2"/>
                                      </p:to>
                                    </p:animClr>
                                  </p:childTnLst>
                                </p:cTn>
                              </p:par>
                            </p:childTnLst>
                          </p:cTn>
                        </p:par>
                      </p:childTnLst>
                    </p:cTn>
                  </p:par>
                  <p:par>
                    <p:cTn id="14" fill="hold">
                      <p:stCondLst>
                        <p:cond delay="indefinite"/>
                      </p:stCondLst>
                      <p:childTnLst>
                        <p:par>
                          <p:cTn id="15" fill="hold">
                            <p:stCondLst>
                              <p:cond delay="0"/>
                            </p:stCondLst>
                            <p:childTnLst>
                              <p:par>
                                <p:cTn id="16" presetID="1" presetClass="emph" presetSubtype="2" fill="hold" nodeType="clickEffect">
                                  <p:stCondLst>
                                    <p:cond delay="0"/>
                                  </p:stCondLst>
                                  <p:childTnLst>
                                    <p:animClr clrSpc="rgb" dir="cw">
                                      <p:cBhvr>
                                        <p:cTn id="17" dur="1000" fill="hold"/>
                                        <p:tgtEl>
                                          <p:spTgt spid="4"/>
                                        </p:tgtEl>
                                        <p:attrNameLst>
                                          <p:attrName>fillcolor</p:attrName>
                                        </p:attrNameLst>
                                      </p:cBhvr>
                                      <p:to>
                                        <a:schemeClr val="accent2"/>
                                      </p:to>
                                    </p:animClr>
                                    <p:set>
                                      <p:cBhvr>
                                        <p:cTn id="18" dur="1000" fill="hold"/>
                                        <p:tgtEl>
                                          <p:spTgt spid="4"/>
                                        </p:tgtEl>
                                        <p:attrNameLst>
                                          <p:attrName>fill.type</p:attrName>
                                        </p:attrNameLst>
                                      </p:cBhvr>
                                      <p:to>
                                        <p:strVal val="solid"/>
                                      </p:to>
                                    </p:set>
                                    <p:set>
                                      <p:cBhvr>
                                        <p:cTn id="19" dur="1000" fill="hold"/>
                                        <p:tgtEl>
                                          <p:spTgt spid="4"/>
                                        </p:tgtEl>
                                        <p:attrNameLst>
                                          <p:attrName>fill.on</p:attrName>
                                        </p:attrNameLst>
                                      </p:cBhvr>
                                      <p:to>
                                        <p:strVal val="tru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811</Words>
  <Application>Microsoft Office PowerPoint</Application>
  <PresentationFormat>Custom</PresentationFormat>
  <Paragraphs>53</Paragraphs>
  <Slides>10</Slides>
  <Notes>10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Syne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34</cp:revision>
  <dcterms:created xsi:type="dcterms:W3CDTF">2024-05-02T13:28:35Z</dcterms:created>
  <dcterms:modified xsi:type="dcterms:W3CDTF">2024-05-08T20:18:17Z</dcterms:modified>
</cp:coreProperties>
</file>